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4472C4"/>
    <a:srgbClr val="FFFFFF"/>
    <a:srgbClr val="474343"/>
    <a:srgbClr val="292727"/>
    <a:srgbClr val="5A5656"/>
    <a:srgbClr val="181717"/>
    <a:srgbClr val="333F50"/>
    <a:srgbClr val="8FAADC"/>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33" d="100"/>
          <a:sy n="33" d="100"/>
        </p:scale>
        <p:origin x="2563" y="13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3F49-FBFB-6FE8-99CF-F4F3811AD0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1BADD1-88EA-4460-8863-9878C1A850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8E0399-E45B-A149-818D-879D55169589}"/>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5" name="Footer Placeholder 4">
            <a:extLst>
              <a:ext uri="{FF2B5EF4-FFF2-40B4-BE49-F238E27FC236}">
                <a16:creationId xmlns:a16="http://schemas.microsoft.com/office/drawing/2014/main" id="{8A7A5A54-A0BB-7E2C-CF9F-BC0D70116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11088-593F-1058-65E7-8526F5A2F954}"/>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3188755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D963-5ED4-2CBF-588C-759C7D5F2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69876C-4B40-F684-DE4B-3BFF3464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D9A67-7800-4451-1FE6-60B70D5FDF89}"/>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5" name="Footer Placeholder 4">
            <a:extLst>
              <a:ext uri="{FF2B5EF4-FFF2-40B4-BE49-F238E27FC236}">
                <a16:creationId xmlns:a16="http://schemas.microsoft.com/office/drawing/2014/main" id="{967FB4B7-40F3-E50D-0989-77592E1AA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C3111-46F7-2F8C-57C0-CD2904421AED}"/>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651608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3BC134-D198-8885-14BE-3E799B0733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912ED-2E62-E4E9-62F9-D1317CF6F4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E6879-DFC1-B136-C0DF-24C16EA1F0D5}"/>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5" name="Footer Placeholder 4">
            <a:extLst>
              <a:ext uri="{FF2B5EF4-FFF2-40B4-BE49-F238E27FC236}">
                <a16:creationId xmlns:a16="http://schemas.microsoft.com/office/drawing/2014/main" id="{375312BA-AF9A-AC00-0662-7AB9466F2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3691E-BEE9-209A-F434-64BA187B1E5B}"/>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1781002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8855-7200-49DF-1E22-127B47744D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91966-2833-CB5E-20E7-68122992C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9ED09-3B28-D780-D675-639B232B6B1F}"/>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5" name="Footer Placeholder 4">
            <a:extLst>
              <a:ext uri="{FF2B5EF4-FFF2-40B4-BE49-F238E27FC236}">
                <a16:creationId xmlns:a16="http://schemas.microsoft.com/office/drawing/2014/main" id="{B5C15AFE-5D6A-4B4D-C0E0-D9FE0B323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36FD5-D018-6B3C-AFC9-BF1166CE4BEE}"/>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191672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600F-08C8-F073-D19D-706BB78006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30300E-2244-7B6C-1AB4-550AA874AB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0107E3-016D-D583-9A1F-2EADCA445B38}"/>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5" name="Footer Placeholder 4">
            <a:extLst>
              <a:ext uri="{FF2B5EF4-FFF2-40B4-BE49-F238E27FC236}">
                <a16:creationId xmlns:a16="http://schemas.microsoft.com/office/drawing/2014/main" id="{9ADB38B5-EE72-E41B-8A8B-D99670CC7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816D0-795D-70D2-FBD6-BC6E621C0CD0}"/>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57127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326-CDF6-5348-6D31-549C936ADC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12106E-CED9-051C-42B9-B00DD0BC0D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623D6-0990-5BA6-9F6B-A3CC99369D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EF128B-5BD1-68DB-70E1-4BEBB808B99F}"/>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6" name="Footer Placeholder 5">
            <a:extLst>
              <a:ext uri="{FF2B5EF4-FFF2-40B4-BE49-F238E27FC236}">
                <a16:creationId xmlns:a16="http://schemas.microsoft.com/office/drawing/2014/main" id="{88D4EA8C-EBA0-7626-52C7-B02453C9CA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E8CC9-01BD-D309-FC78-B5D441710FB9}"/>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3060878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7D7A-9E1E-F985-2473-4894F65AE6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AA6778-E68C-D77D-B9DD-6B93012FA2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9D565C-8324-EB82-7301-7A5998EFC9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C6575A-33B2-7C8E-3262-117481A17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6AFA8A-2654-5813-AB47-B2FBF1609E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538E4-994F-18AA-8082-9C98508149A7}"/>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8" name="Footer Placeholder 7">
            <a:extLst>
              <a:ext uri="{FF2B5EF4-FFF2-40B4-BE49-F238E27FC236}">
                <a16:creationId xmlns:a16="http://schemas.microsoft.com/office/drawing/2014/main" id="{7CFD52FF-1497-9A9F-2DB3-D0669F3AF6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CB6760-8F69-F352-12C8-7435B9A978AD}"/>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748254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21D3-7A85-A01A-6AB4-83C6F567F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0624F8-B05B-E732-298A-674F85C77ED1}"/>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4" name="Footer Placeholder 3">
            <a:extLst>
              <a:ext uri="{FF2B5EF4-FFF2-40B4-BE49-F238E27FC236}">
                <a16:creationId xmlns:a16="http://schemas.microsoft.com/office/drawing/2014/main" id="{778F6BB0-D9D9-41DC-F962-7E979B6AC4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CDCE05-43DF-676E-8D30-7B62C00DF709}"/>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2105348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23CE5-B9A9-6175-61BD-30516CF284E4}"/>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3" name="Footer Placeholder 2">
            <a:extLst>
              <a:ext uri="{FF2B5EF4-FFF2-40B4-BE49-F238E27FC236}">
                <a16:creationId xmlns:a16="http://schemas.microsoft.com/office/drawing/2014/main" id="{4E88010F-6A3B-2BE0-ADCC-38965713AF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08B18-F290-FAA1-ADD5-7C6E9807D51C}"/>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1557557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12CB-811C-14C8-2FB4-7DA03A8B9F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AE8A7A-0D92-A44D-B214-A11004236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A361A-C27C-45E9-4D86-7C822AF24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F6A17-75AD-DC22-7628-53C101708A9D}"/>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6" name="Footer Placeholder 5">
            <a:extLst>
              <a:ext uri="{FF2B5EF4-FFF2-40B4-BE49-F238E27FC236}">
                <a16:creationId xmlns:a16="http://schemas.microsoft.com/office/drawing/2014/main" id="{F2ED3164-9037-24C3-BA13-6C9B8EED5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E9987-7885-7FE3-3561-FC84CD403D8D}"/>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4487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D969-1EFB-B14D-F667-253F06902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366331-E8E9-6445-D491-814D0FE81A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108DA7-7443-168D-39FD-9C266239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13A1C-02A6-CECD-50CB-3E07F0BB345E}"/>
              </a:ext>
            </a:extLst>
          </p:cNvPr>
          <p:cNvSpPr>
            <a:spLocks noGrp="1"/>
          </p:cNvSpPr>
          <p:nvPr>
            <p:ph type="dt" sz="half" idx="10"/>
          </p:nvPr>
        </p:nvSpPr>
        <p:spPr/>
        <p:txBody>
          <a:bodyPr/>
          <a:lstStyle/>
          <a:p>
            <a:fld id="{AEABA289-8AB2-42F5-8A67-EAE23EB72D19}" type="datetimeFigureOut">
              <a:rPr lang="en-US" smtClean="0"/>
              <a:t>3/5/2023</a:t>
            </a:fld>
            <a:endParaRPr lang="en-US"/>
          </a:p>
        </p:txBody>
      </p:sp>
      <p:sp>
        <p:nvSpPr>
          <p:cNvPr id="6" name="Footer Placeholder 5">
            <a:extLst>
              <a:ext uri="{FF2B5EF4-FFF2-40B4-BE49-F238E27FC236}">
                <a16:creationId xmlns:a16="http://schemas.microsoft.com/office/drawing/2014/main" id="{5BCFFA5F-FB7C-51BF-290F-DDAD54116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22212-E20E-AC55-6D39-167F56E365FA}"/>
              </a:ext>
            </a:extLst>
          </p:cNvPr>
          <p:cNvSpPr>
            <a:spLocks noGrp="1"/>
          </p:cNvSpPr>
          <p:nvPr>
            <p:ph type="sldNum" sz="quarter" idx="12"/>
          </p:nvPr>
        </p:nvSpPr>
        <p:spPr/>
        <p:txBody>
          <a:bodyPr/>
          <a:lstStyle/>
          <a:p>
            <a:fld id="{A9182D9E-FAAF-4241-A5FF-A39677548E26}" type="slidenum">
              <a:rPr lang="en-US" smtClean="0"/>
              <a:t>‹#›</a:t>
            </a:fld>
            <a:endParaRPr lang="en-US"/>
          </a:p>
        </p:txBody>
      </p:sp>
    </p:spTree>
    <p:extLst>
      <p:ext uri="{BB962C8B-B14F-4D97-AF65-F5344CB8AC3E}">
        <p14:creationId xmlns:p14="http://schemas.microsoft.com/office/powerpoint/2010/main" val="98856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E3E003-BC63-98E5-31E8-918E4D0740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EC103A-AFD4-745A-9775-EB3479EC1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428932-2987-E583-9916-DA3F012E3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BA289-8AB2-42F5-8A67-EAE23EB72D19}" type="datetimeFigureOut">
              <a:rPr lang="en-US" smtClean="0"/>
              <a:t>3/5/2023</a:t>
            </a:fld>
            <a:endParaRPr lang="en-US"/>
          </a:p>
        </p:txBody>
      </p:sp>
      <p:sp>
        <p:nvSpPr>
          <p:cNvPr id="5" name="Footer Placeholder 4">
            <a:extLst>
              <a:ext uri="{FF2B5EF4-FFF2-40B4-BE49-F238E27FC236}">
                <a16:creationId xmlns:a16="http://schemas.microsoft.com/office/drawing/2014/main" id="{D7BD9955-1644-29CF-264F-813914765B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CF93F5-4F02-09A8-E147-6A21D645A8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82D9E-FAAF-4241-A5FF-A39677548E26}" type="slidenum">
              <a:rPr lang="en-US" smtClean="0"/>
              <a:t>‹#›</a:t>
            </a:fld>
            <a:endParaRPr lang="en-US"/>
          </a:p>
        </p:txBody>
      </p:sp>
    </p:spTree>
    <p:extLst>
      <p:ext uri="{BB962C8B-B14F-4D97-AF65-F5344CB8AC3E}">
        <p14:creationId xmlns:p14="http://schemas.microsoft.com/office/powerpoint/2010/main" val="243279127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A7DCA-3CAA-E9B5-A4A6-DD53A723C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8DE6251-44C6-6199-3B74-371B9BEF845B}"/>
              </a:ext>
            </a:extLst>
          </p:cNvPr>
          <p:cNvSpPr txBox="1"/>
          <p:nvPr/>
        </p:nvSpPr>
        <p:spPr>
          <a:xfrm>
            <a:off x="0" y="1431203"/>
            <a:ext cx="12192000" cy="1200329"/>
          </a:xfrm>
          <a:prstGeom prst="rect">
            <a:avLst/>
          </a:prstGeom>
          <a:noFill/>
        </p:spPr>
        <p:txBody>
          <a:bodyPr wrap="square" rtlCol="0">
            <a:spAutoFit/>
          </a:bodyPr>
          <a:lstStyle/>
          <a:p>
            <a:pPr algn="ctr"/>
            <a:r>
              <a:rPr lang="en-US" sz="3600" dirty="0" err="1">
                <a:latin typeface="Berlin Sans FB" panose="020E0602020502020306" pitchFamily="34" charset="0"/>
              </a:rPr>
              <a:t>Barishsal</a:t>
            </a:r>
            <a:r>
              <a:rPr lang="en-US" sz="3600" dirty="0">
                <a:latin typeface="Berlin Sans FB" panose="020E0602020502020306" pitchFamily="34" charset="0"/>
              </a:rPr>
              <a:t> Polytechnic Institute</a:t>
            </a:r>
          </a:p>
          <a:p>
            <a:pPr algn="ctr"/>
            <a:r>
              <a:rPr lang="en-US" sz="3600" dirty="0">
                <a:latin typeface="Berlin Sans FB" panose="020E0602020502020306" pitchFamily="34" charset="0"/>
              </a:rPr>
              <a:t>Department Of CSE</a:t>
            </a:r>
          </a:p>
        </p:txBody>
      </p:sp>
    </p:spTree>
    <p:extLst>
      <p:ext uri="{BB962C8B-B14F-4D97-AF65-F5344CB8AC3E}">
        <p14:creationId xmlns:p14="http://schemas.microsoft.com/office/powerpoint/2010/main" val="17135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DD9BE-E308-F876-0962-82DBB2DF6250}"/>
              </a:ext>
            </a:extLst>
          </p:cNvPr>
          <p:cNvPicPr>
            <a:picLocks noChangeAspect="1"/>
          </p:cNvPicPr>
          <p:nvPr/>
        </p:nvPicPr>
        <p:blipFill rotWithShape="1">
          <a:blip r:embed="rId2">
            <a:extLst>
              <a:ext uri="{28A0092B-C50C-407E-A947-70E740481C1C}">
                <a14:useLocalDpi xmlns:a14="http://schemas.microsoft.com/office/drawing/2010/main" val="0"/>
              </a:ext>
            </a:extLst>
          </a:blip>
          <a:srcRect t="8196" b="8380"/>
          <a:stretch/>
        </p:blipFill>
        <p:spPr>
          <a:xfrm>
            <a:off x="0" y="-1"/>
            <a:ext cx="12192000" cy="6858001"/>
          </a:xfrm>
          <a:prstGeom prst="rect">
            <a:avLst/>
          </a:prstGeom>
        </p:spPr>
      </p:pic>
      <p:sp>
        <p:nvSpPr>
          <p:cNvPr id="5" name="TextBox 4">
            <a:extLst>
              <a:ext uri="{FF2B5EF4-FFF2-40B4-BE49-F238E27FC236}">
                <a16:creationId xmlns:a16="http://schemas.microsoft.com/office/drawing/2014/main" id="{85F00820-9DBA-420B-550D-366314CE4CA0}"/>
              </a:ext>
            </a:extLst>
          </p:cNvPr>
          <p:cNvSpPr txBox="1"/>
          <p:nvPr/>
        </p:nvSpPr>
        <p:spPr>
          <a:xfrm>
            <a:off x="5704514" y="947956"/>
            <a:ext cx="4622334" cy="584775"/>
          </a:xfrm>
          <a:prstGeom prst="rect">
            <a:avLst/>
          </a:prstGeom>
          <a:noFill/>
        </p:spPr>
        <p:txBody>
          <a:bodyPr wrap="square" rtlCol="0">
            <a:spAutoFit/>
          </a:bodyPr>
          <a:lstStyle/>
          <a:p>
            <a:r>
              <a:rPr lang="en-US" sz="3200" b="1" dirty="0">
                <a:solidFill>
                  <a:schemeClr val="tx1">
                    <a:lumMod val="85000"/>
                    <a:lumOff val="15000"/>
                  </a:schemeClr>
                </a:solidFill>
                <a:latin typeface="Arial Rounded MT Bold" panose="020F0704030504030204" pitchFamily="34" charset="0"/>
              </a:rPr>
              <a:t>Working Process :</a:t>
            </a:r>
          </a:p>
        </p:txBody>
      </p:sp>
      <p:sp>
        <p:nvSpPr>
          <p:cNvPr id="6" name="TextBox 5">
            <a:extLst>
              <a:ext uri="{FF2B5EF4-FFF2-40B4-BE49-F238E27FC236}">
                <a16:creationId xmlns:a16="http://schemas.microsoft.com/office/drawing/2014/main" id="{E9D1EA76-B2D1-E263-64DA-E96AB4757E78}"/>
              </a:ext>
            </a:extLst>
          </p:cNvPr>
          <p:cNvSpPr txBox="1"/>
          <p:nvPr/>
        </p:nvSpPr>
        <p:spPr>
          <a:xfrm>
            <a:off x="5704514" y="2021747"/>
            <a:ext cx="6191075" cy="36023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a:solidFill>
                  <a:schemeClr val="tx1">
                    <a:lumMod val="75000"/>
                    <a:lumOff val="25000"/>
                  </a:schemeClr>
                </a:solidFill>
              </a:rPr>
              <a:t>প্রোগ্রামিং</a:t>
            </a:r>
            <a:r>
              <a:rPr lang="en-US" sz="2000" dirty="0">
                <a:solidFill>
                  <a:schemeClr val="tx1">
                    <a:lumMod val="75000"/>
                    <a:lumOff val="25000"/>
                  </a:schemeClr>
                </a:solidFill>
              </a:rPr>
              <a:t> </a:t>
            </a:r>
            <a:r>
              <a:rPr lang="en-US" sz="2000" dirty="0" err="1">
                <a:solidFill>
                  <a:schemeClr val="tx1">
                    <a:lumMod val="75000"/>
                    <a:lumOff val="25000"/>
                  </a:schemeClr>
                </a:solidFill>
              </a:rPr>
              <a:t>ল্যাঙ্গুয়েজ</a:t>
            </a:r>
            <a:r>
              <a:rPr lang="en-US" sz="2000" dirty="0">
                <a:solidFill>
                  <a:schemeClr val="tx1">
                    <a:lumMod val="75000"/>
                    <a:lumOff val="25000"/>
                  </a:schemeClr>
                </a:solidFill>
              </a:rPr>
              <a:t> </a:t>
            </a:r>
            <a:r>
              <a:rPr lang="en-US" sz="2000" dirty="0" err="1">
                <a:solidFill>
                  <a:schemeClr val="tx1">
                    <a:lumMod val="75000"/>
                    <a:lumOff val="25000"/>
                  </a:schemeClr>
                </a:solidFill>
              </a:rPr>
              <a:t>নির্বাচন</a:t>
            </a:r>
            <a:r>
              <a:rPr lang="en-US" sz="2000" dirty="0">
                <a:solidFill>
                  <a:schemeClr val="tx1">
                    <a:lumMod val="75000"/>
                    <a:lumOff val="25000"/>
                  </a:schemeClr>
                </a:solidFill>
              </a:rPr>
              <a:t> </a:t>
            </a:r>
            <a:r>
              <a:rPr lang="en-US" sz="2000" dirty="0" err="1">
                <a:solidFill>
                  <a:schemeClr val="tx1">
                    <a:lumMod val="75000"/>
                    <a:lumOff val="25000"/>
                  </a:schemeClr>
                </a:solidFill>
              </a:rPr>
              <a:t>করতে</a:t>
            </a:r>
            <a:r>
              <a:rPr lang="en-US" sz="2000" dirty="0">
                <a:solidFill>
                  <a:schemeClr val="tx1">
                    <a:lumMod val="75000"/>
                    <a:lumOff val="25000"/>
                  </a:schemeClr>
                </a:solidFill>
              </a:rPr>
              <a:t> </a:t>
            </a:r>
            <a:r>
              <a:rPr lang="en-US" sz="2000" dirty="0" err="1">
                <a:solidFill>
                  <a:schemeClr val="tx1">
                    <a:lumMod val="75000"/>
                    <a:lumOff val="25000"/>
                  </a:schemeClr>
                </a:solidFill>
              </a:rPr>
              <a:t>হবে</a:t>
            </a:r>
            <a:r>
              <a:rPr lang="en-US" sz="2000" dirty="0">
                <a:solidFill>
                  <a:schemeClr val="tx1">
                    <a:lumMod val="75000"/>
                    <a:lumOff val="25000"/>
                  </a:schemeClr>
                </a:solidFill>
              </a:rPr>
              <a:t>। ( </a:t>
            </a:r>
            <a:r>
              <a:rPr lang="en-US" sz="2000" dirty="0" err="1">
                <a:solidFill>
                  <a:schemeClr val="tx1">
                    <a:lumMod val="75000"/>
                    <a:lumOff val="25000"/>
                  </a:schemeClr>
                </a:solidFill>
              </a:rPr>
              <a:t>উক্ত</a:t>
            </a:r>
            <a:r>
              <a:rPr lang="en-US" sz="2000" dirty="0">
                <a:solidFill>
                  <a:schemeClr val="tx1">
                    <a:lumMod val="75000"/>
                    <a:lumOff val="25000"/>
                  </a:schemeClr>
                </a:solidFill>
              </a:rPr>
              <a:t> </a:t>
            </a:r>
            <a:r>
              <a:rPr lang="en-US" sz="2000" dirty="0" err="1">
                <a:solidFill>
                  <a:schemeClr val="tx1">
                    <a:lumMod val="75000"/>
                    <a:lumOff val="25000"/>
                  </a:schemeClr>
                </a:solidFill>
              </a:rPr>
              <a:t>প্রোজেক্ট</a:t>
            </a:r>
            <a:r>
              <a:rPr lang="en-US" sz="2000" dirty="0">
                <a:solidFill>
                  <a:schemeClr val="tx1">
                    <a:lumMod val="75000"/>
                    <a:lumOff val="25000"/>
                  </a:schemeClr>
                </a:solidFill>
              </a:rPr>
              <a:t> এ </a:t>
            </a:r>
            <a:r>
              <a:rPr lang="en-US" sz="2000" dirty="0" err="1">
                <a:solidFill>
                  <a:schemeClr val="tx1">
                    <a:lumMod val="75000"/>
                    <a:lumOff val="25000"/>
                  </a:schemeClr>
                </a:solidFill>
              </a:rPr>
              <a:t>আমরা</a:t>
            </a:r>
            <a:r>
              <a:rPr lang="en-US" sz="2000" dirty="0">
                <a:solidFill>
                  <a:schemeClr val="tx1">
                    <a:lumMod val="75000"/>
                    <a:lumOff val="25000"/>
                  </a:schemeClr>
                </a:solidFill>
              </a:rPr>
              <a:t> </a:t>
            </a:r>
            <a:r>
              <a:rPr lang="en-US" sz="2400" dirty="0">
                <a:solidFill>
                  <a:schemeClr val="tx1">
                    <a:lumMod val="75000"/>
                    <a:lumOff val="25000"/>
                  </a:schemeClr>
                </a:solidFill>
              </a:rPr>
              <a:t>C program </a:t>
            </a:r>
            <a:r>
              <a:rPr lang="en-US" sz="2000" dirty="0" err="1">
                <a:solidFill>
                  <a:schemeClr val="tx1">
                    <a:lumMod val="75000"/>
                    <a:lumOff val="25000"/>
                  </a:schemeClr>
                </a:solidFill>
              </a:rPr>
              <a:t>ব্যবহার</a:t>
            </a:r>
            <a:r>
              <a:rPr lang="en-US" sz="2000" dirty="0">
                <a:solidFill>
                  <a:schemeClr val="tx1">
                    <a:lumMod val="75000"/>
                    <a:lumOff val="25000"/>
                  </a:schemeClr>
                </a:solidFill>
              </a:rPr>
              <a:t> </a:t>
            </a:r>
            <a:r>
              <a:rPr lang="en-US" sz="2000" dirty="0" err="1">
                <a:solidFill>
                  <a:schemeClr val="tx1">
                    <a:lumMod val="75000"/>
                    <a:lumOff val="25000"/>
                  </a:schemeClr>
                </a:solidFill>
              </a:rPr>
              <a:t>করেছি</a:t>
            </a:r>
            <a:r>
              <a:rPr lang="en-US" sz="2000" dirty="0">
                <a:solidFill>
                  <a:schemeClr val="tx1">
                    <a:lumMod val="75000"/>
                    <a:lumOff val="25000"/>
                  </a:schemeClr>
                </a:solidFill>
              </a:rPr>
              <a:t>  )</a:t>
            </a:r>
          </a:p>
          <a:p>
            <a:pPr marL="285750" indent="-285750">
              <a:lnSpc>
                <a:spcPct val="150000"/>
              </a:lnSpc>
              <a:buFont typeface="Arial" panose="020B0604020202020204" pitchFamily="34" charset="0"/>
              <a:buChar char="•"/>
            </a:pPr>
            <a:r>
              <a:rPr lang="en-US" sz="2000" dirty="0">
                <a:solidFill>
                  <a:schemeClr val="tx1">
                    <a:lumMod val="75000"/>
                    <a:lumOff val="25000"/>
                  </a:schemeClr>
                </a:solidFill>
              </a:rPr>
              <a:t>Components </a:t>
            </a:r>
            <a:r>
              <a:rPr lang="en-US" sz="2000" dirty="0" err="1">
                <a:solidFill>
                  <a:schemeClr val="tx1">
                    <a:lumMod val="75000"/>
                    <a:lumOff val="25000"/>
                  </a:schemeClr>
                </a:solidFill>
              </a:rPr>
              <a:t>সংগ্রহ</a:t>
            </a:r>
            <a:r>
              <a:rPr lang="en-US" sz="2000" dirty="0">
                <a:solidFill>
                  <a:schemeClr val="tx1">
                    <a:lumMod val="75000"/>
                    <a:lumOff val="25000"/>
                  </a:schemeClr>
                </a:solidFill>
              </a:rPr>
              <a:t> </a:t>
            </a:r>
            <a:r>
              <a:rPr lang="en-US" sz="2000" dirty="0" err="1">
                <a:solidFill>
                  <a:schemeClr val="tx1">
                    <a:lumMod val="75000"/>
                    <a:lumOff val="25000"/>
                  </a:schemeClr>
                </a:solidFill>
              </a:rPr>
              <a:t>করতে</a:t>
            </a:r>
            <a:r>
              <a:rPr lang="en-US" sz="2000" dirty="0">
                <a:solidFill>
                  <a:schemeClr val="tx1">
                    <a:lumMod val="75000"/>
                    <a:lumOff val="25000"/>
                  </a:schemeClr>
                </a:solidFill>
              </a:rPr>
              <a:t> </a:t>
            </a:r>
            <a:r>
              <a:rPr lang="en-US" sz="2000" dirty="0" err="1">
                <a:solidFill>
                  <a:schemeClr val="tx1">
                    <a:lumMod val="75000"/>
                    <a:lumOff val="25000"/>
                  </a:schemeClr>
                </a:solidFill>
              </a:rPr>
              <a:t>হবে</a:t>
            </a:r>
            <a:r>
              <a:rPr lang="en-US" sz="2000" dirty="0">
                <a:solidFill>
                  <a:schemeClr val="tx1">
                    <a:lumMod val="75000"/>
                    <a:lumOff val="25000"/>
                  </a:schemeClr>
                </a:solidFill>
              </a:rPr>
              <a:t>।</a:t>
            </a:r>
          </a:p>
          <a:p>
            <a:pPr marL="285750" indent="-285750">
              <a:lnSpc>
                <a:spcPct val="150000"/>
              </a:lnSpc>
              <a:buFont typeface="Arial" panose="020B0604020202020204" pitchFamily="34" charset="0"/>
              <a:buChar char="•"/>
            </a:pPr>
            <a:r>
              <a:rPr lang="en-US" dirty="0">
                <a:solidFill>
                  <a:schemeClr val="tx1">
                    <a:lumMod val="75000"/>
                    <a:lumOff val="25000"/>
                  </a:schemeClr>
                </a:solidFill>
              </a:rPr>
              <a:t>Coding and Testing. ( </a:t>
            </a:r>
            <a:r>
              <a:rPr lang="en-US" dirty="0" err="1">
                <a:solidFill>
                  <a:schemeClr val="tx1">
                    <a:lumMod val="75000"/>
                    <a:lumOff val="25000"/>
                  </a:schemeClr>
                </a:solidFill>
              </a:rPr>
              <a:t>সকল</a:t>
            </a:r>
            <a:r>
              <a:rPr lang="en-US" dirty="0">
                <a:solidFill>
                  <a:schemeClr val="tx1">
                    <a:lumMod val="75000"/>
                    <a:lumOff val="25000"/>
                  </a:schemeClr>
                </a:solidFill>
              </a:rPr>
              <a:t> </a:t>
            </a:r>
            <a:r>
              <a:rPr lang="en-US" sz="1800" dirty="0">
                <a:solidFill>
                  <a:schemeClr val="tx1">
                    <a:lumMod val="75000"/>
                    <a:lumOff val="25000"/>
                  </a:schemeClr>
                </a:solidFill>
              </a:rPr>
              <a:t>Components </a:t>
            </a:r>
            <a:r>
              <a:rPr lang="en-US" sz="1800" dirty="0" err="1">
                <a:solidFill>
                  <a:schemeClr val="tx1">
                    <a:lumMod val="75000"/>
                    <a:lumOff val="25000"/>
                  </a:schemeClr>
                </a:solidFill>
              </a:rPr>
              <a:t>ঠিক</a:t>
            </a:r>
            <a:r>
              <a:rPr lang="en-US" sz="1800" dirty="0">
                <a:solidFill>
                  <a:schemeClr val="tx1">
                    <a:lumMod val="75000"/>
                    <a:lumOff val="25000"/>
                  </a:schemeClr>
                </a:solidFill>
              </a:rPr>
              <a:t> </a:t>
            </a:r>
            <a:r>
              <a:rPr lang="en-US" sz="1800" dirty="0" err="1">
                <a:solidFill>
                  <a:schemeClr val="tx1">
                    <a:lumMod val="75000"/>
                    <a:lumOff val="25000"/>
                  </a:schemeClr>
                </a:solidFill>
              </a:rPr>
              <a:t>ভাবে</a:t>
            </a:r>
            <a:r>
              <a:rPr lang="en-US" sz="1800" dirty="0">
                <a:solidFill>
                  <a:schemeClr val="tx1">
                    <a:lumMod val="75000"/>
                    <a:lumOff val="25000"/>
                  </a:schemeClr>
                </a:solidFill>
              </a:rPr>
              <a:t> </a:t>
            </a:r>
            <a:r>
              <a:rPr lang="en-US" sz="1800" dirty="0" err="1">
                <a:solidFill>
                  <a:schemeClr val="tx1">
                    <a:lumMod val="75000"/>
                    <a:lumOff val="25000"/>
                  </a:schemeClr>
                </a:solidFill>
              </a:rPr>
              <a:t>কাজ</a:t>
            </a:r>
            <a:r>
              <a:rPr lang="en-US" sz="1800" dirty="0">
                <a:solidFill>
                  <a:schemeClr val="tx1">
                    <a:lumMod val="75000"/>
                    <a:lumOff val="25000"/>
                  </a:schemeClr>
                </a:solidFill>
              </a:rPr>
              <a:t> </a:t>
            </a:r>
            <a:r>
              <a:rPr lang="en-US" sz="1800" dirty="0" err="1">
                <a:solidFill>
                  <a:schemeClr val="tx1">
                    <a:lumMod val="75000"/>
                    <a:lumOff val="25000"/>
                  </a:schemeClr>
                </a:solidFill>
              </a:rPr>
              <a:t>করছে</a:t>
            </a:r>
            <a:r>
              <a:rPr lang="en-US" sz="1800" dirty="0">
                <a:solidFill>
                  <a:schemeClr val="tx1">
                    <a:lumMod val="75000"/>
                    <a:lumOff val="25000"/>
                  </a:schemeClr>
                </a:solidFill>
              </a:rPr>
              <a:t> </a:t>
            </a:r>
            <a:r>
              <a:rPr lang="en-US" sz="1800" dirty="0" err="1">
                <a:solidFill>
                  <a:schemeClr val="tx1">
                    <a:lumMod val="75000"/>
                    <a:lumOff val="25000"/>
                  </a:schemeClr>
                </a:solidFill>
              </a:rPr>
              <a:t>কিনা</a:t>
            </a:r>
            <a:r>
              <a:rPr lang="en-US" sz="1800" dirty="0">
                <a:solidFill>
                  <a:schemeClr val="tx1">
                    <a:lumMod val="75000"/>
                    <a:lumOff val="25000"/>
                  </a:schemeClr>
                </a:solidFill>
              </a:rPr>
              <a:t> </a:t>
            </a:r>
            <a:r>
              <a:rPr lang="en-US" sz="1800" dirty="0" err="1">
                <a:solidFill>
                  <a:schemeClr val="tx1">
                    <a:lumMod val="75000"/>
                    <a:lumOff val="25000"/>
                  </a:schemeClr>
                </a:solidFill>
              </a:rPr>
              <a:t>তা</a:t>
            </a:r>
            <a:r>
              <a:rPr lang="en-US" sz="1800" dirty="0">
                <a:solidFill>
                  <a:schemeClr val="tx1">
                    <a:lumMod val="75000"/>
                    <a:lumOff val="25000"/>
                  </a:schemeClr>
                </a:solidFill>
              </a:rPr>
              <a:t> </a:t>
            </a:r>
            <a:r>
              <a:rPr lang="as-IN" sz="1800" dirty="0">
                <a:solidFill>
                  <a:schemeClr val="tx1">
                    <a:lumMod val="75000"/>
                    <a:lumOff val="25000"/>
                  </a:schemeClr>
                </a:solidFill>
              </a:rPr>
              <a:t>নিশ্চিত</a:t>
            </a:r>
            <a:r>
              <a:rPr lang="en-US" sz="1800" dirty="0">
                <a:solidFill>
                  <a:schemeClr val="tx1">
                    <a:lumMod val="75000"/>
                    <a:lumOff val="25000"/>
                  </a:schemeClr>
                </a:solidFill>
              </a:rPr>
              <a:t> </a:t>
            </a:r>
            <a:r>
              <a:rPr lang="en-US" sz="1800" dirty="0" err="1">
                <a:solidFill>
                  <a:schemeClr val="tx1">
                    <a:lumMod val="75000"/>
                    <a:lumOff val="25000"/>
                  </a:schemeClr>
                </a:solidFill>
              </a:rPr>
              <a:t>করতে</a:t>
            </a:r>
            <a:r>
              <a:rPr lang="en-US" sz="1800" dirty="0">
                <a:solidFill>
                  <a:schemeClr val="tx1">
                    <a:lumMod val="75000"/>
                    <a:lumOff val="25000"/>
                  </a:schemeClr>
                </a:solidFill>
              </a:rPr>
              <a:t> </a:t>
            </a:r>
            <a:r>
              <a:rPr lang="en-US" sz="1800" dirty="0" err="1">
                <a:solidFill>
                  <a:schemeClr val="tx1">
                    <a:lumMod val="75000"/>
                    <a:lumOff val="25000"/>
                  </a:schemeClr>
                </a:solidFill>
              </a:rPr>
              <a:t>হবে</a:t>
            </a:r>
            <a:r>
              <a:rPr lang="en-US" sz="1800" dirty="0">
                <a:solidFill>
                  <a:schemeClr val="tx1">
                    <a:lumMod val="75000"/>
                    <a:lumOff val="25000"/>
                  </a:schemeClr>
                </a:solidFill>
              </a:rPr>
              <a:t>  )</a:t>
            </a:r>
          </a:p>
          <a:p>
            <a:pPr marL="285750" indent="-285750">
              <a:lnSpc>
                <a:spcPct val="150000"/>
              </a:lnSpc>
              <a:buFont typeface="Arial" panose="020B0604020202020204" pitchFamily="34" charset="0"/>
              <a:buChar char="•"/>
            </a:pPr>
            <a:r>
              <a:rPr lang="en-US" dirty="0" err="1">
                <a:solidFill>
                  <a:schemeClr val="tx1">
                    <a:lumMod val="75000"/>
                    <a:lumOff val="25000"/>
                  </a:schemeClr>
                </a:solidFill>
              </a:rPr>
              <a:t>এবার</a:t>
            </a:r>
            <a:r>
              <a:rPr lang="en-US" dirty="0">
                <a:solidFill>
                  <a:schemeClr val="tx1">
                    <a:lumMod val="75000"/>
                    <a:lumOff val="25000"/>
                  </a:schemeClr>
                </a:solidFill>
              </a:rPr>
              <a:t> </a:t>
            </a:r>
            <a:r>
              <a:rPr lang="en-US" dirty="0" err="1">
                <a:solidFill>
                  <a:schemeClr val="tx1">
                    <a:lumMod val="75000"/>
                    <a:lumOff val="25000"/>
                  </a:schemeClr>
                </a:solidFill>
              </a:rPr>
              <a:t>বাসার</a:t>
            </a:r>
            <a:r>
              <a:rPr lang="en-US" dirty="0">
                <a:solidFill>
                  <a:schemeClr val="tx1">
                    <a:lumMod val="75000"/>
                    <a:lumOff val="25000"/>
                  </a:schemeClr>
                </a:solidFill>
              </a:rPr>
              <a:t> </a:t>
            </a:r>
            <a:r>
              <a:rPr lang="en-US" dirty="0" err="1">
                <a:solidFill>
                  <a:schemeClr val="tx1">
                    <a:lumMod val="75000"/>
                    <a:lumOff val="25000"/>
                  </a:schemeClr>
                </a:solidFill>
              </a:rPr>
              <a:t>ডিজাইন</a:t>
            </a:r>
            <a:r>
              <a:rPr lang="en-US" dirty="0">
                <a:solidFill>
                  <a:schemeClr val="tx1">
                    <a:lumMod val="75000"/>
                    <a:lumOff val="25000"/>
                  </a:schemeClr>
                </a:solidFill>
              </a:rPr>
              <a:t> </a:t>
            </a:r>
            <a:r>
              <a:rPr lang="en-US" dirty="0" err="1">
                <a:solidFill>
                  <a:schemeClr val="tx1">
                    <a:lumMod val="75000"/>
                    <a:lumOff val="25000"/>
                  </a:schemeClr>
                </a:solidFill>
              </a:rPr>
              <a:t>করতে</a:t>
            </a:r>
            <a:r>
              <a:rPr lang="en-US" dirty="0">
                <a:solidFill>
                  <a:schemeClr val="tx1">
                    <a:lumMod val="75000"/>
                    <a:lumOff val="25000"/>
                  </a:schemeClr>
                </a:solidFill>
              </a:rPr>
              <a:t> </a:t>
            </a:r>
            <a:r>
              <a:rPr lang="en-US" dirty="0" err="1">
                <a:solidFill>
                  <a:schemeClr val="tx1">
                    <a:lumMod val="75000"/>
                    <a:lumOff val="25000"/>
                  </a:schemeClr>
                </a:solidFill>
              </a:rPr>
              <a:t>হবে</a:t>
            </a:r>
            <a:r>
              <a:rPr lang="en-US" dirty="0">
                <a:solidFill>
                  <a:schemeClr val="tx1">
                    <a:lumMod val="75000"/>
                    <a:lumOff val="25000"/>
                  </a:schemeClr>
                </a:solidFill>
              </a:rPr>
              <a:t>।</a:t>
            </a:r>
          </a:p>
          <a:p>
            <a:pPr marL="285750" indent="-285750">
              <a:lnSpc>
                <a:spcPct val="150000"/>
              </a:lnSpc>
              <a:buFont typeface="Arial" panose="020B0604020202020204" pitchFamily="34" charset="0"/>
              <a:buChar char="•"/>
            </a:pPr>
            <a:r>
              <a:rPr lang="en-US" dirty="0">
                <a:solidFill>
                  <a:schemeClr val="tx1">
                    <a:lumMod val="75000"/>
                    <a:lumOff val="25000"/>
                  </a:schemeClr>
                </a:solidFill>
              </a:rPr>
              <a:t>Arduino </a:t>
            </a:r>
            <a:r>
              <a:rPr lang="en-US" dirty="0" err="1">
                <a:solidFill>
                  <a:schemeClr val="tx1">
                    <a:lumMod val="75000"/>
                    <a:lumOff val="25000"/>
                  </a:schemeClr>
                </a:solidFill>
              </a:rPr>
              <a:t>এবং</a:t>
            </a:r>
            <a:r>
              <a:rPr lang="en-US" dirty="0">
                <a:solidFill>
                  <a:schemeClr val="tx1">
                    <a:lumMod val="75000"/>
                    <a:lumOff val="25000"/>
                  </a:schemeClr>
                </a:solidFill>
              </a:rPr>
              <a:t> </a:t>
            </a:r>
            <a:r>
              <a:rPr lang="en-US" dirty="0" err="1">
                <a:solidFill>
                  <a:schemeClr val="tx1">
                    <a:lumMod val="75000"/>
                    <a:lumOff val="25000"/>
                  </a:schemeClr>
                </a:solidFill>
              </a:rPr>
              <a:t>পুরো</a:t>
            </a:r>
            <a:r>
              <a:rPr lang="en-US" dirty="0">
                <a:solidFill>
                  <a:schemeClr val="tx1">
                    <a:lumMod val="75000"/>
                    <a:lumOff val="25000"/>
                  </a:schemeClr>
                </a:solidFill>
              </a:rPr>
              <a:t> System </a:t>
            </a:r>
            <a:r>
              <a:rPr lang="en-US" dirty="0" err="1">
                <a:solidFill>
                  <a:schemeClr val="tx1">
                    <a:lumMod val="75000"/>
                    <a:lumOff val="25000"/>
                  </a:schemeClr>
                </a:solidFill>
              </a:rPr>
              <a:t>কে</a:t>
            </a:r>
            <a:r>
              <a:rPr lang="en-US" dirty="0">
                <a:solidFill>
                  <a:schemeClr val="tx1">
                    <a:lumMod val="75000"/>
                    <a:lumOff val="25000"/>
                  </a:schemeClr>
                </a:solidFill>
              </a:rPr>
              <a:t> </a:t>
            </a:r>
            <a:r>
              <a:rPr lang="en-US" dirty="0" err="1">
                <a:solidFill>
                  <a:schemeClr val="tx1">
                    <a:lumMod val="75000"/>
                    <a:lumOff val="25000"/>
                  </a:schemeClr>
                </a:solidFill>
              </a:rPr>
              <a:t>সতর্কতার</a:t>
            </a:r>
            <a:r>
              <a:rPr lang="en-US" dirty="0">
                <a:solidFill>
                  <a:schemeClr val="tx1">
                    <a:lumMod val="75000"/>
                    <a:lumOff val="25000"/>
                  </a:schemeClr>
                </a:solidFill>
              </a:rPr>
              <a:t> </a:t>
            </a:r>
            <a:r>
              <a:rPr lang="en-US" dirty="0" err="1">
                <a:solidFill>
                  <a:schemeClr val="tx1">
                    <a:lumMod val="75000"/>
                    <a:lumOff val="25000"/>
                  </a:schemeClr>
                </a:solidFill>
              </a:rPr>
              <a:t>সাথে</a:t>
            </a:r>
            <a:r>
              <a:rPr lang="en-US" dirty="0">
                <a:solidFill>
                  <a:schemeClr val="tx1">
                    <a:lumMod val="75000"/>
                    <a:lumOff val="25000"/>
                  </a:schemeClr>
                </a:solidFill>
              </a:rPr>
              <a:t> </a:t>
            </a:r>
            <a:r>
              <a:rPr lang="en-US" dirty="0" err="1">
                <a:solidFill>
                  <a:schemeClr val="tx1">
                    <a:lumMod val="75000"/>
                    <a:lumOff val="25000"/>
                  </a:schemeClr>
                </a:solidFill>
              </a:rPr>
              <a:t>সংযগ</a:t>
            </a:r>
            <a:r>
              <a:rPr lang="en-US" dirty="0">
                <a:solidFill>
                  <a:schemeClr val="tx1">
                    <a:lumMod val="75000"/>
                    <a:lumOff val="25000"/>
                  </a:schemeClr>
                </a:solidFill>
              </a:rPr>
              <a:t> </a:t>
            </a:r>
            <a:r>
              <a:rPr lang="en-US" dirty="0" err="1">
                <a:solidFill>
                  <a:schemeClr val="tx1">
                    <a:lumMod val="75000"/>
                    <a:lumOff val="25000"/>
                  </a:schemeClr>
                </a:solidFill>
              </a:rPr>
              <a:t>করতে</a:t>
            </a:r>
            <a:r>
              <a:rPr lang="en-US" dirty="0">
                <a:solidFill>
                  <a:schemeClr val="tx1">
                    <a:lumMod val="75000"/>
                    <a:lumOff val="25000"/>
                  </a:schemeClr>
                </a:solidFill>
              </a:rPr>
              <a:t> </a:t>
            </a:r>
            <a:r>
              <a:rPr lang="en-US" dirty="0" err="1">
                <a:solidFill>
                  <a:schemeClr val="tx1">
                    <a:lumMod val="75000"/>
                    <a:lumOff val="25000"/>
                  </a:schemeClr>
                </a:solidFill>
              </a:rPr>
              <a:t>হবে</a:t>
            </a:r>
            <a:r>
              <a:rPr lang="en-US" dirty="0">
                <a:solidFill>
                  <a:schemeClr val="tx1">
                    <a:lumMod val="75000"/>
                    <a:lumOff val="25000"/>
                  </a:schemeClr>
                </a:solidFill>
              </a:rPr>
              <a:t>। </a:t>
            </a:r>
          </a:p>
        </p:txBody>
      </p:sp>
    </p:spTree>
    <p:extLst>
      <p:ext uri="{BB962C8B-B14F-4D97-AF65-F5344CB8AC3E}">
        <p14:creationId xmlns:p14="http://schemas.microsoft.com/office/powerpoint/2010/main" val="17753876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1A232B-8FB0-3138-C5BB-6B14256F7D3F}"/>
              </a:ext>
            </a:extLst>
          </p:cNvPr>
          <p:cNvSpPr txBox="1"/>
          <p:nvPr/>
        </p:nvSpPr>
        <p:spPr>
          <a:xfrm>
            <a:off x="0" y="204280"/>
            <a:ext cx="12191999" cy="523220"/>
          </a:xfrm>
          <a:prstGeom prst="rect">
            <a:avLst/>
          </a:prstGeom>
          <a:noFill/>
        </p:spPr>
        <p:txBody>
          <a:bodyPr wrap="square" rtlCol="0">
            <a:spAutoFit/>
          </a:bodyPr>
          <a:lstStyle/>
          <a:p>
            <a:pPr algn="ctr"/>
            <a:r>
              <a:rPr lang="en-US" sz="2800" dirty="0"/>
              <a:t>Our Working Time </a:t>
            </a:r>
          </a:p>
        </p:txBody>
      </p:sp>
      <p:grpSp>
        <p:nvGrpSpPr>
          <p:cNvPr id="6" name="Group 5">
            <a:extLst>
              <a:ext uri="{FF2B5EF4-FFF2-40B4-BE49-F238E27FC236}">
                <a16:creationId xmlns:a16="http://schemas.microsoft.com/office/drawing/2014/main" id="{B1207C33-B2E2-69EB-0145-1A5807992F0E}"/>
              </a:ext>
            </a:extLst>
          </p:cNvPr>
          <p:cNvGrpSpPr/>
          <p:nvPr/>
        </p:nvGrpSpPr>
        <p:grpSpPr>
          <a:xfrm>
            <a:off x="243191" y="1247306"/>
            <a:ext cx="3998069" cy="5338319"/>
            <a:chOff x="243191" y="1247306"/>
            <a:chExt cx="3998069" cy="5338319"/>
          </a:xfrm>
        </p:grpSpPr>
        <p:pic>
          <p:nvPicPr>
            <p:cNvPr id="3" name="Picture 2">
              <a:extLst>
                <a:ext uri="{FF2B5EF4-FFF2-40B4-BE49-F238E27FC236}">
                  <a16:creationId xmlns:a16="http://schemas.microsoft.com/office/drawing/2014/main" id="{AA7595E1-C9AD-9E16-2E1F-FF90617A4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91" y="1247306"/>
              <a:ext cx="3998069" cy="5338319"/>
            </a:xfrm>
            <a:prstGeom prst="rect">
              <a:avLst/>
            </a:prstGeom>
          </p:spPr>
        </p:pic>
        <p:sp>
          <p:nvSpPr>
            <p:cNvPr id="5" name="TextBox 4">
              <a:extLst>
                <a:ext uri="{FF2B5EF4-FFF2-40B4-BE49-F238E27FC236}">
                  <a16:creationId xmlns:a16="http://schemas.microsoft.com/office/drawing/2014/main" id="{DE705019-6D74-3B48-7492-9B7EB45409E6}"/>
                </a:ext>
              </a:extLst>
            </p:cNvPr>
            <p:cNvSpPr txBox="1"/>
            <p:nvPr/>
          </p:nvSpPr>
          <p:spPr>
            <a:xfrm>
              <a:off x="1347280" y="3731799"/>
              <a:ext cx="1789889" cy="369332"/>
            </a:xfrm>
            <a:prstGeom prst="rect">
              <a:avLst/>
            </a:prstGeom>
            <a:noFill/>
          </p:spPr>
          <p:txBody>
            <a:bodyPr wrap="square" rtlCol="0">
              <a:spAutoFit/>
            </a:bodyPr>
            <a:lstStyle/>
            <a:p>
              <a:r>
                <a:rPr lang="en-US" dirty="0">
                  <a:solidFill>
                    <a:schemeClr val="tx1">
                      <a:lumMod val="75000"/>
                      <a:lumOff val="25000"/>
                    </a:schemeClr>
                  </a:solidFill>
                  <a:highlight>
                    <a:srgbClr val="F0F0F0"/>
                  </a:highlight>
                </a:rPr>
                <a:t>Design Home</a:t>
              </a:r>
            </a:p>
          </p:txBody>
        </p:sp>
      </p:grpSp>
      <p:grpSp>
        <p:nvGrpSpPr>
          <p:cNvPr id="11" name="Group 10">
            <a:extLst>
              <a:ext uri="{FF2B5EF4-FFF2-40B4-BE49-F238E27FC236}">
                <a16:creationId xmlns:a16="http://schemas.microsoft.com/office/drawing/2014/main" id="{B54141E7-2DE4-A422-D5D7-836C40866709}"/>
              </a:ext>
            </a:extLst>
          </p:cNvPr>
          <p:cNvGrpSpPr/>
          <p:nvPr/>
        </p:nvGrpSpPr>
        <p:grpSpPr>
          <a:xfrm>
            <a:off x="4501705" y="1247306"/>
            <a:ext cx="3618452" cy="5338319"/>
            <a:chOff x="4443368" y="1247306"/>
            <a:chExt cx="3618452" cy="5338319"/>
          </a:xfrm>
        </p:grpSpPr>
        <p:pic>
          <p:nvPicPr>
            <p:cNvPr id="8" name="Picture 7">
              <a:extLst>
                <a:ext uri="{FF2B5EF4-FFF2-40B4-BE49-F238E27FC236}">
                  <a16:creationId xmlns:a16="http://schemas.microsoft.com/office/drawing/2014/main" id="{C7EA8246-F6E1-E106-8920-E91B22FE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369" y="1247306"/>
              <a:ext cx="3618451" cy="5338319"/>
            </a:xfrm>
            <a:prstGeom prst="rect">
              <a:avLst/>
            </a:prstGeom>
          </p:spPr>
        </p:pic>
        <p:sp>
          <p:nvSpPr>
            <p:cNvPr id="10" name="TextBox 9">
              <a:extLst>
                <a:ext uri="{FF2B5EF4-FFF2-40B4-BE49-F238E27FC236}">
                  <a16:creationId xmlns:a16="http://schemas.microsoft.com/office/drawing/2014/main" id="{C036D706-13B5-C3DC-DBFB-FF20FA89139D}"/>
                </a:ext>
              </a:extLst>
            </p:cNvPr>
            <p:cNvSpPr txBox="1"/>
            <p:nvPr/>
          </p:nvSpPr>
          <p:spPr>
            <a:xfrm>
              <a:off x="4443368" y="3731799"/>
              <a:ext cx="3618451" cy="369332"/>
            </a:xfrm>
            <a:prstGeom prst="rect">
              <a:avLst/>
            </a:prstGeom>
            <a:noFill/>
          </p:spPr>
          <p:txBody>
            <a:bodyPr wrap="square" rtlCol="0">
              <a:spAutoFit/>
            </a:bodyPr>
            <a:lstStyle/>
            <a:p>
              <a:pPr algn="ctr"/>
              <a:r>
                <a:rPr lang="en-US" dirty="0">
                  <a:solidFill>
                    <a:schemeClr val="tx1">
                      <a:lumMod val="85000"/>
                      <a:lumOff val="15000"/>
                    </a:schemeClr>
                  </a:solidFill>
                  <a:highlight>
                    <a:srgbClr val="F0F0F0"/>
                  </a:highlight>
                </a:rPr>
                <a:t>Adding Glue</a:t>
              </a:r>
            </a:p>
          </p:txBody>
        </p:sp>
      </p:grpSp>
      <p:sp>
        <p:nvSpPr>
          <p:cNvPr id="12" name="TextBox 11">
            <a:extLst>
              <a:ext uri="{FF2B5EF4-FFF2-40B4-BE49-F238E27FC236}">
                <a16:creationId xmlns:a16="http://schemas.microsoft.com/office/drawing/2014/main" id="{C17A5389-B008-121F-C150-828922EA00D5}"/>
              </a:ext>
            </a:extLst>
          </p:cNvPr>
          <p:cNvSpPr txBox="1"/>
          <p:nvPr/>
        </p:nvSpPr>
        <p:spPr>
          <a:xfrm>
            <a:off x="1" y="727500"/>
            <a:ext cx="12191999" cy="369332"/>
          </a:xfrm>
          <a:prstGeom prst="rect">
            <a:avLst/>
          </a:prstGeom>
          <a:noFill/>
        </p:spPr>
        <p:txBody>
          <a:bodyPr wrap="square" rtlCol="0">
            <a:spAutoFit/>
          </a:bodyPr>
          <a:lstStyle/>
          <a:p>
            <a:pPr algn="ctr"/>
            <a:r>
              <a:rPr lang="en-US" dirty="0"/>
              <a:t>We are the best and Hard working Team</a:t>
            </a:r>
          </a:p>
        </p:txBody>
      </p:sp>
      <p:grpSp>
        <p:nvGrpSpPr>
          <p:cNvPr id="16" name="Group 15">
            <a:extLst>
              <a:ext uri="{FF2B5EF4-FFF2-40B4-BE49-F238E27FC236}">
                <a16:creationId xmlns:a16="http://schemas.microsoft.com/office/drawing/2014/main" id="{F9F0B025-B9C4-3E91-4B0D-73470525FE68}"/>
              </a:ext>
            </a:extLst>
          </p:cNvPr>
          <p:cNvGrpSpPr/>
          <p:nvPr/>
        </p:nvGrpSpPr>
        <p:grpSpPr>
          <a:xfrm>
            <a:off x="8380602" y="1247307"/>
            <a:ext cx="3568207" cy="5338318"/>
            <a:chOff x="8380602" y="1247307"/>
            <a:chExt cx="3447875" cy="5338318"/>
          </a:xfrm>
        </p:grpSpPr>
        <p:pic>
          <p:nvPicPr>
            <p:cNvPr id="14" name="Picture 13">
              <a:extLst>
                <a:ext uri="{FF2B5EF4-FFF2-40B4-BE49-F238E27FC236}">
                  <a16:creationId xmlns:a16="http://schemas.microsoft.com/office/drawing/2014/main" id="{3657FC66-1DCA-19C6-B1DB-E63345441832}"/>
                </a:ext>
              </a:extLst>
            </p:cNvPr>
            <p:cNvPicPr>
              <a:picLocks noChangeAspect="1"/>
            </p:cNvPicPr>
            <p:nvPr/>
          </p:nvPicPr>
          <p:blipFill rotWithShape="1">
            <a:blip r:embed="rId4">
              <a:extLst>
                <a:ext uri="{28A0092B-C50C-407E-A947-70E740481C1C}">
                  <a14:useLocalDpi xmlns:a14="http://schemas.microsoft.com/office/drawing/2010/main" val="0"/>
                </a:ext>
              </a:extLst>
            </a:blip>
            <a:srcRect l="9297" r="16575"/>
            <a:stretch/>
          </p:blipFill>
          <p:spPr>
            <a:xfrm>
              <a:off x="8380602" y="1247307"/>
              <a:ext cx="3447875" cy="5338318"/>
            </a:xfrm>
            <a:prstGeom prst="rect">
              <a:avLst/>
            </a:prstGeom>
          </p:spPr>
        </p:pic>
        <p:sp>
          <p:nvSpPr>
            <p:cNvPr id="15" name="TextBox 14">
              <a:extLst>
                <a:ext uri="{FF2B5EF4-FFF2-40B4-BE49-F238E27FC236}">
                  <a16:creationId xmlns:a16="http://schemas.microsoft.com/office/drawing/2014/main" id="{33E4FB2F-253B-32DF-FE29-CFB6A96DB960}"/>
                </a:ext>
              </a:extLst>
            </p:cNvPr>
            <p:cNvSpPr txBox="1"/>
            <p:nvPr/>
          </p:nvSpPr>
          <p:spPr>
            <a:xfrm>
              <a:off x="8380602" y="3665989"/>
              <a:ext cx="3447875" cy="646331"/>
            </a:xfrm>
            <a:prstGeom prst="rect">
              <a:avLst/>
            </a:prstGeom>
            <a:noFill/>
          </p:spPr>
          <p:txBody>
            <a:bodyPr wrap="square" rtlCol="0">
              <a:spAutoFit/>
            </a:bodyPr>
            <a:lstStyle/>
            <a:p>
              <a:pPr algn="ctr"/>
              <a:r>
                <a:rPr lang="en-US" dirty="0">
                  <a:solidFill>
                    <a:schemeClr val="tx1">
                      <a:lumMod val="75000"/>
                      <a:lumOff val="25000"/>
                    </a:schemeClr>
                  </a:solidFill>
                  <a:highlight>
                    <a:srgbClr val="F0F0F0"/>
                  </a:highlight>
                </a:rPr>
                <a:t>Setting Up Everything </a:t>
              </a:r>
            </a:p>
            <a:p>
              <a:pPr algn="ctr"/>
              <a:endParaRPr lang="en-US" dirty="0">
                <a:solidFill>
                  <a:schemeClr val="tx1">
                    <a:lumMod val="75000"/>
                    <a:lumOff val="25000"/>
                  </a:schemeClr>
                </a:solidFill>
              </a:endParaRPr>
            </a:p>
          </p:txBody>
        </p:sp>
      </p:grpSp>
      <p:sp>
        <p:nvSpPr>
          <p:cNvPr id="17" name="Rectangle 16">
            <a:extLst>
              <a:ext uri="{FF2B5EF4-FFF2-40B4-BE49-F238E27FC236}">
                <a16:creationId xmlns:a16="http://schemas.microsoft.com/office/drawing/2014/main" id="{558A50D2-5029-8274-FF19-3030D6239F11}"/>
              </a:ext>
            </a:extLst>
          </p:cNvPr>
          <p:cNvSpPr/>
          <p:nvPr/>
        </p:nvSpPr>
        <p:spPr>
          <a:xfrm>
            <a:off x="243190" y="1244403"/>
            <a:ext cx="11705618" cy="5338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4BCEFA3A-23DD-446F-5B10-F848C4E6A903}"/>
              </a:ext>
            </a:extLst>
          </p:cNvPr>
          <p:cNvGrpSpPr/>
          <p:nvPr/>
        </p:nvGrpSpPr>
        <p:grpSpPr>
          <a:xfrm>
            <a:off x="257110" y="1245065"/>
            <a:ext cx="3998069" cy="5338317"/>
            <a:chOff x="243191" y="1248716"/>
            <a:chExt cx="4068706" cy="5338317"/>
          </a:xfrm>
        </p:grpSpPr>
        <p:pic>
          <p:nvPicPr>
            <p:cNvPr id="23" name="Picture 22">
              <a:extLst>
                <a:ext uri="{FF2B5EF4-FFF2-40B4-BE49-F238E27FC236}">
                  <a16:creationId xmlns:a16="http://schemas.microsoft.com/office/drawing/2014/main" id="{C661FAC8-B4EE-5EFE-3FC8-1285F51CC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91" y="1248716"/>
              <a:ext cx="3998070" cy="5338317"/>
            </a:xfrm>
            <a:prstGeom prst="rect">
              <a:avLst/>
            </a:prstGeom>
          </p:spPr>
        </p:pic>
        <p:sp>
          <p:nvSpPr>
            <p:cNvPr id="25" name="TextBox 24">
              <a:extLst>
                <a:ext uri="{FF2B5EF4-FFF2-40B4-BE49-F238E27FC236}">
                  <a16:creationId xmlns:a16="http://schemas.microsoft.com/office/drawing/2014/main" id="{4DB5E67E-BEDF-9E8F-2DDF-FBBE00E5AC91}"/>
                </a:ext>
              </a:extLst>
            </p:cNvPr>
            <p:cNvSpPr txBox="1"/>
            <p:nvPr/>
          </p:nvSpPr>
          <p:spPr>
            <a:xfrm>
              <a:off x="313828" y="3177096"/>
              <a:ext cx="3998069" cy="369332"/>
            </a:xfrm>
            <a:prstGeom prst="rect">
              <a:avLst/>
            </a:prstGeom>
            <a:noFill/>
          </p:spPr>
          <p:txBody>
            <a:bodyPr wrap="square" rtlCol="0">
              <a:spAutoFit/>
            </a:bodyPr>
            <a:lstStyle/>
            <a:p>
              <a:pPr algn="ctr"/>
              <a:r>
                <a:rPr lang="en-US" dirty="0">
                  <a:solidFill>
                    <a:schemeClr val="tx1">
                      <a:lumMod val="85000"/>
                      <a:lumOff val="15000"/>
                    </a:schemeClr>
                  </a:solidFill>
                  <a:highlight>
                    <a:srgbClr val="F0F0F0"/>
                  </a:highlight>
                </a:rPr>
                <a:t>Our Beautiful Garage </a:t>
              </a:r>
            </a:p>
          </p:txBody>
        </p:sp>
      </p:grpSp>
      <p:grpSp>
        <p:nvGrpSpPr>
          <p:cNvPr id="29" name="Group 28">
            <a:extLst>
              <a:ext uri="{FF2B5EF4-FFF2-40B4-BE49-F238E27FC236}">
                <a16:creationId xmlns:a16="http://schemas.microsoft.com/office/drawing/2014/main" id="{615D20DB-7398-C626-08CA-21412B68BFDB}"/>
              </a:ext>
            </a:extLst>
          </p:cNvPr>
          <p:cNvGrpSpPr/>
          <p:nvPr/>
        </p:nvGrpSpPr>
        <p:grpSpPr>
          <a:xfrm>
            <a:off x="4398394" y="1243257"/>
            <a:ext cx="3882990" cy="5338317"/>
            <a:chOff x="4572341" y="1245896"/>
            <a:chExt cx="3882990" cy="5338317"/>
          </a:xfrm>
        </p:grpSpPr>
        <p:pic>
          <p:nvPicPr>
            <p:cNvPr id="27" name="Picture 26">
              <a:extLst>
                <a:ext uri="{FF2B5EF4-FFF2-40B4-BE49-F238E27FC236}">
                  <a16:creationId xmlns:a16="http://schemas.microsoft.com/office/drawing/2014/main" id="{1DFBFDF1-008E-476C-9694-1FFF88963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342" y="1245896"/>
              <a:ext cx="3882989" cy="5338317"/>
            </a:xfrm>
            <a:prstGeom prst="rect">
              <a:avLst/>
            </a:prstGeom>
          </p:spPr>
        </p:pic>
        <p:sp>
          <p:nvSpPr>
            <p:cNvPr id="28" name="TextBox 27">
              <a:extLst>
                <a:ext uri="{FF2B5EF4-FFF2-40B4-BE49-F238E27FC236}">
                  <a16:creationId xmlns:a16="http://schemas.microsoft.com/office/drawing/2014/main" id="{2CCD313C-4D68-1F64-B65E-EF20B2E5FBA1}"/>
                </a:ext>
              </a:extLst>
            </p:cNvPr>
            <p:cNvSpPr txBox="1"/>
            <p:nvPr/>
          </p:nvSpPr>
          <p:spPr>
            <a:xfrm>
              <a:off x="4572341" y="3581325"/>
              <a:ext cx="3808260" cy="369332"/>
            </a:xfrm>
            <a:prstGeom prst="rect">
              <a:avLst/>
            </a:prstGeom>
            <a:noFill/>
          </p:spPr>
          <p:txBody>
            <a:bodyPr wrap="square" rtlCol="0">
              <a:spAutoFit/>
            </a:bodyPr>
            <a:lstStyle/>
            <a:p>
              <a:pPr algn="ctr"/>
              <a:r>
                <a:rPr lang="en-US" dirty="0">
                  <a:solidFill>
                    <a:schemeClr val="tx1">
                      <a:lumMod val="85000"/>
                      <a:lumOff val="15000"/>
                    </a:schemeClr>
                  </a:solidFill>
                  <a:highlight>
                    <a:srgbClr val="F0F0F0"/>
                  </a:highlight>
                </a:rPr>
                <a:t>Wiring System</a:t>
              </a:r>
            </a:p>
          </p:txBody>
        </p:sp>
      </p:grpSp>
      <p:grpSp>
        <p:nvGrpSpPr>
          <p:cNvPr id="35" name="Group 34">
            <a:extLst>
              <a:ext uri="{FF2B5EF4-FFF2-40B4-BE49-F238E27FC236}">
                <a16:creationId xmlns:a16="http://schemas.microsoft.com/office/drawing/2014/main" id="{4E2C6F71-9240-369C-7A47-90DF02DBDE66}"/>
              </a:ext>
            </a:extLst>
          </p:cNvPr>
          <p:cNvGrpSpPr/>
          <p:nvPr/>
        </p:nvGrpSpPr>
        <p:grpSpPr>
          <a:xfrm>
            <a:off x="8437719" y="1237508"/>
            <a:ext cx="3618451" cy="5348118"/>
            <a:chOff x="8318939" y="1237506"/>
            <a:chExt cx="3618451" cy="5348118"/>
          </a:xfrm>
        </p:grpSpPr>
        <p:pic>
          <p:nvPicPr>
            <p:cNvPr id="32" name="Picture 31">
              <a:extLst>
                <a:ext uri="{FF2B5EF4-FFF2-40B4-BE49-F238E27FC236}">
                  <a16:creationId xmlns:a16="http://schemas.microsoft.com/office/drawing/2014/main" id="{12C40010-8BD0-1D5C-7A01-B90E9D4C18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8939" y="1237506"/>
              <a:ext cx="3618451" cy="5348118"/>
            </a:xfrm>
            <a:prstGeom prst="rect">
              <a:avLst/>
            </a:prstGeom>
          </p:spPr>
        </p:pic>
        <p:sp>
          <p:nvSpPr>
            <p:cNvPr id="33" name="TextBox 32">
              <a:extLst>
                <a:ext uri="{FF2B5EF4-FFF2-40B4-BE49-F238E27FC236}">
                  <a16:creationId xmlns:a16="http://schemas.microsoft.com/office/drawing/2014/main" id="{CE49E5A1-35BB-9202-72FE-424B3511F5B9}"/>
                </a:ext>
              </a:extLst>
            </p:cNvPr>
            <p:cNvSpPr txBox="1"/>
            <p:nvPr/>
          </p:nvSpPr>
          <p:spPr>
            <a:xfrm>
              <a:off x="8335571" y="3816991"/>
              <a:ext cx="3585186" cy="377504"/>
            </a:xfrm>
            <a:prstGeom prst="rect">
              <a:avLst/>
            </a:prstGeom>
            <a:noFill/>
          </p:spPr>
          <p:txBody>
            <a:bodyPr wrap="square" rtlCol="0">
              <a:spAutoFit/>
            </a:bodyPr>
            <a:lstStyle/>
            <a:p>
              <a:pPr algn="ctr"/>
              <a:r>
                <a:rPr lang="en-US" dirty="0">
                  <a:solidFill>
                    <a:schemeClr val="tx1">
                      <a:lumMod val="85000"/>
                      <a:lumOff val="15000"/>
                    </a:schemeClr>
                  </a:solidFill>
                  <a:highlight>
                    <a:srgbClr val="F0F0F0"/>
                  </a:highlight>
                </a:rPr>
                <a:t>Car in front of Garage</a:t>
              </a:r>
            </a:p>
          </p:txBody>
        </p:sp>
      </p:grpSp>
      <p:sp>
        <p:nvSpPr>
          <p:cNvPr id="36" name="Rectangle 35">
            <a:extLst>
              <a:ext uri="{FF2B5EF4-FFF2-40B4-BE49-F238E27FC236}">
                <a16:creationId xmlns:a16="http://schemas.microsoft.com/office/drawing/2014/main" id="{FEB5A01F-261B-7FAF-CFBE-2CB43B5F21FE}"/>
              </a:ext>
            </a:extLst>
          </p:cNvPr>
          <p:cNvSpPr/>
          <p:nvPr/>
        </p:nvSpPr>
        <p:spPr>
          <a:xfrm>
            <a:off x="140502" y="1257600"/>
            <a:ext cx="11956621" cy="541621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BFCB1D9A-58BD-01FE-E9A8-37C69DF52EEB}"/>
              </a:ext>
            </a:extLst>
          </p:cNvPr>
          <p:cNvGrpSpPr/>
          <p:nvPr/>
        </p:nvGrpSpPr>
        <p:grpSpPr>
          <a:xfrm>
            <a:off x="278486" y="1881796"/>
            <a:ext cx="11772377" cy="4261607"/>
            <a:chOff x="240799" y="1877282"/>
            <a:chExt cx="11772377" cy="4261607"/>
          </a:xfrm>
        </p:grpSpPr>
        <p:pic>
          <p:nvPicPr>
            <p:cNvPr id="38" name="Picture 37">
              <a:extLst>
                <a:ext uri="{FF2B5EF4-FFF2-40B4-BE49-F238E27FC236}">
                  <a16:creationId xmlns:a16="http://schemas.microsoft.com/office/drawing/2014/main" id="{A635AC46-59E4-99AC-E759-93DF3DF61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6097" y="1877282"/>
              <a:ext cx="5903367" cy="4261607"/>
            </a:xfrm>
            <a:prstGeom prst="rect">
              <a:avLst/>
            </a:prstGeom>
          </p:spPr>
        </p:pic>
        <p:pic>
          <p:nvPicPr>
            <p:cNvPr id="40" name="Picture 39">
              <a:extLst>
                <a:ext uri="{FF2B5EF4-FFF2-40B4-BE49-F238E27FC236}">
                  <a16:creationId xmlns:a16="http://schemas.microsoft.com/office/drawing/2014/main" id="{9264F0A8-0E08-02FA-E6CD-2A45A6DEB9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9464" y="1877282"/>
              <a:ext cx="5696439" cy="4261607"/>
            </a:xfrm>
            <a:prstGeom prst="rect">
              <a:avLst/>
            </a:prstGeom>
          </p:spPr>
        </p:pic>
        <p:sp>
          <p:nvSpPr>
            <p:cNvPr id="41" name="TextBox 40">
              <a:extLst>
                <a:ext uri="{FF2B5EF4-FFF2-40B4-BE49-F238E27FC236}">
                  <a16:creationId xmlns:a16="http://schemas.microsoft.com/office/drawing/2014/main" id="{ED41E86B-4A39-473F-9500-23B659FB9093}"/>
                </a:ext>
              </a:extLst>
            </p:cNvPr>
            <p:cNvSpPr txBox="1"/>
            <p:nvPr/>
          </p:nvSpPr>
          <p:spPr>
            <a:xfrm>
              <a:off x="240799" y="3581181"/>
              <a:ext cx="11772377" cy="369332"/>
            </a:xfrm>
            <a:prstGeom prst="rect">
              <a:avLst/>
            </a:prstGeom>
            <a:noFill/>
          </p:spPr>
          <p:txBody>
            <a:bodyPr wrap="square" rtlCol="0">
              <a:spAutoFit/>
            </a:bodyPr>
            <a:lstStyle/>
            <a:p>
              <a:pPr algn="ctr"/>
              <a:r>
                <a:rPr lang="en-US" dirty="0">
                  <a:solidFill>
                    <a:schemeClr val="tx1">
                      <a:lumMod val="85000"/>
                      <a:lumOff val="15000"/>
                    </a:schemeClr>
                  </a:solidFill>
                  <a:highlight>
                    <a:srgbClr val="F0F0F0"/>
                  </a:highlight>
                </a:rPr>
                <a:t>Final Look</a:t>
              </a:r>
            </a:p>
          </p:txBody>
        </p:sp>
      </p:grpSp>
    </p:spTree>
    <p:extLst>
      <p:ext uri="{BB962C8B-B14F-4D97-AF65-F5344CB8AC3E}">
        <p14:creationId xmlns:p14="http://schemas.microsoft.com/office/powerpoint/2010/main" val="2106001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2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heel(1)">
                                      <p:cBhvr>
                                        <p:cTn id="48" dur="20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ppt_x"/>
                                          </p:val>
                                        </p:tav>
                                        <p:tav tm="100000">
                                          <p:val>
                                            <p:strVal val="#ppt_x"/>
                                          </p:val>
                                        </p:tav>
                                      </p:tavLst>
                                    </p:anim>
                                    <p:anim calcmode="lin" valueType="num">
                                      <p:cBhvr additive="base">
                                        <p:cTn id="5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82E7F-2DFF-0890-9BAA-1855D6E2A317}"/>
              </a:ext>
            </a:extLst>
          </p:cNvPr>
          <p:cNvSpPr txBox="1"/>
          <p:nvPr/>
        </p:nvSpPr>
        <p:spPr>
          <a:xfrm>
            <a:off x="2718033" y="1946246"/>
            <a:ext cx="6308521" cy="1384995"/>
          </a:xfrm>
          <a:prstGeom prst="rect">
            <a:avLst/>
          </a:prstGeom>
          <a:noFill/>
        </p:spPr>
        <p:txBody>
          <a:bodyPr wrap="square" rtlCol="0">
            <a:spAutoFit/>
          </a:bodyPr>
          <a:lstStyle/>
          <a:p>
            <a:pPr algn="ctr"/>
            <a:r>
              <a:rPr lang="en-US" sz="3200" b="1" dirty="0"/>
              <a:t>Thanks a Lot</a:t>
            </a:r>
          </a:p>
          <a:p>
            <a:pPr algn="ctr"/>
            <a:endParaRPr lang="en-US" sz="3200" b="1" dirty="0"/>
          </a:p>
          <a:p>
            <a:pPr algn="ctr"/>
            <a:r>
              <a:rPr lang="en-US" sz="2000" dirty="0"/>
              <a:t>Wish you all Enjoy Our Project</a:t>
            </a:r>
          </a:p>
        </p:txBody>
      </p:sp>
      <p:sp>
        <p:nvSpPr>
          <p:cNvPr id="3" name="TextBox 2">
            <a:extLst>
              <a:ext uri="{FF2B5EF4-FFF2-40B4-BE49-F238E27FC236}">
                <a16:creationId xmlns:a16="http://schemas.microsoft.com/office/drawing/2014/main" id="{9E86CD54-3302-9F97-0CA4-91FC035FF283}"/>
              </a:ext>
            </a:extLst>
          </p:cNvPr>
          <p:cNvSpPr txBox="1"/>
          <p:nvPr/>
        </p:nvSpPr>
        <p:spPr>
          <a:xfrm>
            <a:off x="9153235" y="5754255"/>
            <a:ext cx="2927928" cy="646331"/>
          </a:xfrm>
          <a:prstGeom prst="rect">
            <a:avLst/>
          </a:prstGeom>
          <a:noFill/>
        </p:spPr>
        <p:txBody>
          <a:bodyPr wrap="square" rtlCol="0">
            <a:spAutoFit/>
          </a:bodyPr>
          <a:lstStyle/>
          <a:p>
            <a:pPr algn="r"/>
            <a:r>
              <a:rPr lang="en-US" dirty="0"/>
              <a:t>Abidur Rahman</a:t>
            </a:r>
          </a:p>
          <a:p>
            <a:pPr algn="r"/>
            <a:r>
              <a:rPr lang="en-US" dirty="0"/>
              <a:t>6 CSE B2</a:t>
            </a:r>
          </a:p>
        </p:txBody>
      </p:sp>
    </p:spTree>
    <p:extLst>
      <p:ext uri="{BB962C8B-B14F-4D97-AF65-F5344CB8AC3E}">
        <p14:creationId xmlns:p14="http://schemas.microsoft.com/office/powerpoint/2010/main" val="195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2">
                                            <p:txEl>
                                              <p:pRg st="2" end="2"/>
                                            </p:txEl>
                                          </p:spTgt>
                                        </p:tgtEl>
                                        <p:attrNameLst>
                                          <p:attrName>style.visibility</p:attrName>
                                        </p:attrNameLst>
                                      </p:cBhvr>
                                      <p:to>
                                        <p:strVal val="visible"/>
                                      </p:to>
                                    </p:set>
                                    <p:anim calcmode="lin" valueType="num">
                                      <p:cBhvr>
                                        <p:cTn id="14" dur="500" fill="hold"/>
                                        <p:tgtEl>
                                          <p:spTgt spid="2">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
                                            <p:txEl>
                                              <p:pRg st="2" end="2"/>
                                            </p:txEl>
                                          </p:spTgt>
                                        </p:tgtEl>
                                        <p:attrNameLst>
                                          <p:attrName>ppt_y</p:attrName>
                                        </p:attrNameLst>
                                      </p:cBhvr>
                                      <p:tavLst>
                                        <p:tav tm="0">
                                          <p:val>
                                            <p:strVal val="#ppt_y"/>
                                          </p:val>
                                        </p:tav>
                                        <p:tav tm="100000">
                                          <p:val>
                                            <p:strVal val="#ppt_y"/>
                                          </p:val>
                                        </p:tav>
                                      </p:tavLst>
                                    </p:anim>
                                    <p:anim calcmode="lin" valueType="num">
                                      <p:cBhvr>
                                        <p:cTn id="16" dur="500" fill="hold"/>
                                        <p:tgtEl>
                                          <p:spTgt spid="2">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76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CCE340-7F3B-3B26-67F2-EEAABD5C0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94"/>
            <a:ext cx="12192000" cy="6881494"/>
          </a:xfrm>
          <a:prstGeom prst="rect">
            <a:avLst/>
          </a:prstGeom>
        </p:spPr>
      </p:pic>
      <p:grpSp>
        <p:nvGrpSpPr>
          <p:cNvPr id="7" name="Group 6">
            <a:extLst>
              <a:ext uri="{FF2B5EF4-FFF2-40B4-BE49-F238E27FC236}">
                <a16:creationId xmlns:a16="http://schemas.microsoft.com/office/drawing/2014/main" id="{94F8F454-AE0B-D8FD-7906-6C4CBAABFEB3}"/>
              </a:ext>
            </a:extLst>
          </p:cNvPr>
          <p:cNvGrpSpPr/>
          <p:nvPr/>
        </p:nvGrpSpPr>
        <p:grpSpPr>
          <a:xfrm>
            <a:off x="0" y="2338431"/>
            <a:ext cx="12192000" cy="1090569"/>
            <a:chOff x="0" y="1468073"/>
            <a:chExt cx="12192000" cy="1090569"/>
          </a:xfrm>
        </p:grpSpPr>
        <p:sp>
          <p:nvSpPr>
            <p:cNvPr id="5" name="Rectangle 4">
              <a:extLst>
                <a:ext uri="{FF2B5EF4-FFF2-40B4-BE49-F238E27FC236}">
                  <a16:creationId xmlns:a16="http://schemas.microsoft.com/office/drawing/2014/main" id="{184D7570-0E0D-9AE6-9431-FC43843E820F}"/>
                </a:ext>
              </a:extLst>
            </p:cNvPr>
            <p:cNvSpPr/>
            <p:nvPr/>
          </p:nvSpPr>
          <p:spPr>
            <a:xfrm>
              <a:off x="0" y="1468073"/>
              <a:ext cx="6096000" cy="1090569"/>
            </a:xfrm>
            <a:prstGeom prst="rect">
              <a:avLst/>
            </a:prstGeom>
            <a:gradFill flip="none" rotWithShape="1">
              <a:gsLst>
                <a:gs pos="61000">
                  <a:srgbClr val="8BB470"/>
                </a:gs>
                <a:gs pos="0">
                  <a:schemeClr val="accent6">
                    <a:lumMod val="67000"/>
                    <a:alpha val="0"/>
                  </a:schemeClr>
                </a:gs>
                <a:gs pos="100000">
                  <a:schemeClr val="accent6">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6" name="TextBox 5">
              <a:extLst>
                <a:ext uri="{FF2B5EF4-FFF2-40B4-BE49-F238E27FC236}">
                  <a16:creationId xmlns:a16="http://schemas.microsoft.com/office/drawing/2014/main" id="{04F7E3A1-57A1-90B2-019C-AC7EC5F059F5}"/>
                </a:ext>
              </a:extLst>
            </p:cNvPr>
            <p:cNvSpPr txBox="1"/>
            <p:nvPr/>
          </p:nvSpPr>
          <p:spPr>
            <a:xfrm>
              <a:off x="2305456" y="1630231"/>
              <a:ext cx="3647872" cy="707886"/>
            </a:xfrm>
            <a:prstGeom prst="rect">
              <a:avLst/>
            </a:prstGeom>
            <a:noFill/>
          </p:spPr>
          <p:txBody>
            <a:bodyPr wrap="square" rtlCol="0">
              <a:spAutoFit/>
            </a:bodyPr>
            <a:lstStyle/>
            <a:p>
              <a:pPr algn="ctr"/>
              <a:r>
                <a:rPr lang="en-US" sz="4000" dirty="0">
                  <a:latin typeface="Bahnschrift" panose="020B0502040204020203" pitchFamily="34" charset="0"/>
                </a:rPr>
                <a:t>Project</a:t>
              </a:r>
              <a:r>
                <a:rPr lang="en-US" sz="4000" dirty="0"/>
                <a:t> Name : </a:t>
              </a:r>
            </a:p>
          </p:txBody>
        </p:sp>
        <p:sp>
          <p:nvSpPr>
            <p:cNvPr id="2" name="Rectangle 1">
              <a:extLst>
                <a:ext uri="{FF2B5EF4-FFF2-40B4-BE49-F238E27FC236}">
                  <a16:creationId xmlns:a16="http://schemas.microsoft.com/office/drawing/2014/main" id="{5F7B7D1F-E866-32BA-8309-F99255B6F68B}"/>
                </a:ext>
              </a:extLst>
            </p:cNvPr>
            <p:cNvSpPr/>
            <p:nvPr/>
          </p:nvSpPr>
          <p:spPr>
            <a:xfrm>
              <a:off x="6096000" y="1468073"/>
              <a:ext cx="6096000" cy="1065402"/>
            </a:xfrm>
            <a:prstGeom prst="rect">
              <a:avLst/>
            </a:prstGeom>
            <a:gradFill flip="none" rotWithShape="1">
              <a:gsLst>
                <a:gs pos="2797">
                  <a:schemeClr val="accent5">
                    <a:lumMod val="89000"/>
                  </a:schemeClr>
                </a:gs>
                <a:gs pos="12000">
                  <a:schemeClr val="accent5">
                    <a:lumMod val="89000"/>
                  </a:schemeClr>
                </a:gs>
                <a:gs pos="100000">
                  <a:schemeClr val="accent5">
                    <a:lumMod val="7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300E37-F089-3B27-B118-BB05901093DA}"/>
                </a:ext>
              </a:extLst>
            </p:cNvPr>
            <p:cNvSpPr txBox="1"/>
            <p:nvPr/>
          </p:nvSpPr>
          <p:spPr>
            <a:xfrm>
              <a:off x="6248400" y="1616488"/>
              <a:ext cx="5872268" cy="707886"/>
            </a:xfrm>
            <a:prstGeom prst="rect">
              <a:avLst/>
            </a:prstGeom>
            <a:noFill/>
          </p:spPr>
          <p:txBody>
            <a:bodyPr wrap="square" rtlCol="0">
              <a:spAutoFit/>
            </a:bodyPr>
            <a:lstStyle/>
            <a:p>
              <a:r>
                <a:rPr lang="en-US" sz="4000" dirty="0"/>
                <a:t>Home </a:t>
              </a:r>
              <a:r>
                <a:rPr lang="en-US" sz="4000" dirty="0">
                  <a:latin typeface="Bahnschrift Light Condensed" panose="020B0502040204020203" pitchFamily="34" charset="0"/>
                </a:rPr>
                <a:t>Automation</a:t>
              </a:r>
              <a:r>
                <a:rPr lang="en-US" sz="4000" dirty="0"/>
                <a:t> System </a:t>
              </a:r>
            </a:p>
          </p:txBody>
        </p:sp>
      </p:grpSp>
      <p:sp>
        <p:nvSpPr>
          <p:cNvPr id="12" name="Rectangle 11">
            <a:extLst>
              <a:ext uri="{FF2B5EF4-FFF2-40B4-BE49-F238E27FC236}">
                <a16:creationId xmlns:a16="http://schemas.microsoft.com/office/drawing/2014/main" id="{9756D042-5D50-C0EC-72EE-D838C49BA329}"/>
              </a:ext>
            </a:extLst>
          </p:cNvPr>
          <p:cNvSpPr/>
          <p:nvPr/>
        </p:nvSpPr>
        <p:spPr>
          <a:xfrm>
            <a:off x="3570051" y="642026"/>
            <a:ext cx="6488349" cy="1090569"/>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4" name="TextBox 13">
            <a:extLst>
              <a:ext uri="{FF2B5EF4-FFF2-40B4-BE49-F238E27FC236}">
                <a16:creationId xmlns:a16="http://schemas.microsoft.com/office/drawing/2014/main" id="{7E648F0E-828B-1E4D-6854-9546DCB7B2B6}"/>
              </a:ext>
            </a:extLst>
          </p:cNvPr>
          <p:cNvSpPr txBox="1"/>
          <p:nvPr/>
        </p:nvSpPr>
        <p:spPr>
          <a:xfrm>
            <a:off x="0" y="1022360"/>
            <a:ext cx="12192000" cy="1200329"/>
          </a:xfrm>
          <a:prstGeom prst="rect">
            <a:avLst/>
          </a:prstGeom>
          <a:noFill/>
        </p:spPr>
        <p:txBody>
          <a:bodyPr wrap="square" rtlCol="0">
            <a:spAutoFit/>
          </a:bodyPr>
          <a:lstStyle/>
          <a:p>
            <a:pPr algn="ctr"/>
            <a:r>
              <a:rPr lang="en-US" sz="3600" dirty="0"/>
              <a:t>Microcontroller Application</a:t>
            </a:r>
          </a:p>
          <a:p>
            <a:pPr algn="ctr"/>
            <a:r>
              <a:rPr lang="en-US" sz="3600" dirty="0"/>
              <a:t>( 66663 )</a:t>
            </a:r>
          </a:p>
        </p:txBody>
      </p:sp>
      <p:pic>
        <p:nvPicPr>
          <p:cNvPr id="22" name="Picture 21">
            <a:extLst>
              <a:ext uri="{FF2B5EF4-FFF2-40B4-BE49-F238E27FC236}">
                <a16:creationId xmlns:a16="http://schemas.microsoft.com/office/drawing/2014/main" id="{A7B18D6B-E703-85AD-050B-F5FD4A97E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792" y="3741945"/>
            <a:ext cx="2621199" cy="2621199"/>
          </a:xfrm>
          <a:prstGeom prst="ellipse">
            <a:avLst/>
          </a:prstGeom>
          <a:ln>
            <a:noFill/>
          </a:ln>
          <a:effectLst>
            <a:innerShdw blurRad="63500" dist="50800" dir="2700000">
              <a:prstClr val="black">
                <a:alpha val="50000"/>
              </a:prstClr>
            </a:innerShdw>
            <a:softEdge rad="112500"/>
          </a:effectLst>
        </p:spPr>
      </p:pic>
      <p:pic>
        <p:nvPicPr>
          <p:cNvPr id="11" name="Picture 10">
            <a:extLst>
              <a:ext uri="{FF2B5EF4-FFF2-40B4-BE49-F238E27FC236}">
                <a16:creationId xmlns:a16="http://schemas.microsoft.com/office/drawing/2014/main" id="{8DDF827E-3A88-8BDD-606C-F1C3C716FC9D}"/>
              </a:ext>
            </a:extLst>
          </p:cNvPr>
          <p:cNvPicPr>
            <a:picLocks noChangeAspect="1"/>
          </p:cNvPicPr>
          <p:nvPr/>
        </p:nvPicPr>
        <p:blipFill rotWithShape="1">
          <a:blip r:embed="rId4">
            <a:extLst>
              <a:ext uri="{28A0092B-C50C-407E-A947-70E740481C1C}">
                <a14:useLocalDpi xmlns:a14="http://schemas.microsoft.com/office/drawing/2010/main" val="0"/>
              </a:ext>
            </a:extLst>
          </a:blip>
          <a:srcRect l="27226" t="9089" r="9534" b="11761"/>
          <a:stretch/>
        </p:blipFill>
        <p:spPr>
          <a:xfrm>
            <a:off x="7024946" y="3645593"/>
            <a:ext cx="2743199" cy="2717551"/>
          </a:xfrm>
          <a:prstGeom prst="ellipse">
            <a:avLst/>
          </a:prstGeom>
          <a:ln>
            <a:noFill/>
          </a:ln>
          <a:effectLst>
            <a:softEdge rad="112500"/>
          </a:effectLst>
        </p:spPr>
      </p:pic>
    </p:spTree>
    <p:extLst>
      <p:ext uri="{BB962C8B-B14F-4D97-AF65-F5344CB8AC3E}">
        <p14:creationId xmlns:p14="http://schemas.microsoft.com/office/powerpoint/2010/main" val="5201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75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750"/>
                                        <p:tgtEl>
                                          <p:spTgt spid="22"/>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36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E5211-63E1-EAF7-3831-3209F0660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Rectangle 3">
            <a:extLst>
              <a:ext uri="{FF2B5EF4-FFF2-40B4-BE49-F238E27FC236}">
                <a16:creationId xmlns:a16="http://schemas.microsoft.com/office/drawing/2014/main" id="{F974D568-953F-7C52-B3CB-05FAD283F155}"/>
              </a:ext>
            </a:extLst>
          </p:cNvPr>
          <p:cNvSpPr/>
          <p:nvPr/>
        </p:nvSpPr>
        <p:spPr>
          <a:xfrm>
            <a:off x="0" y="0"/>
            <a:ext cx="12189909" cy="6858000"/>
          </a:xfrm>
          <a:prstGeom prst="rect">
            <a:avLst/>
          </a:prstGeom>
          <a:solidFill>
            <a:schemeClr val="tx1">
              <a:lumMod val="95000"/>
              <a:lumOff val="5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D5F3CA6-7B6C-DD3C-B03A-1FA488B5908B}"/>
              </a:ext>
            </a:extLst>
          </p:cNvPr>
          <p:cNvSpPr txBox="1"/>
          <p:nvPr/>
        </p:nvSpPr>
        <p:spPr>
          <a:xfrm>
            <a:off x="475571" y="257299"/>
            <a:ext cx="4613945" cy="646331"/>
          </a:xfrm>
          <a:prstGeom prst="rect">
            <a:avLst/>
          </a:prstGeom>
          <a:noFill/>
        </p:spPr>
        <p:txBody>
          <a:bodyPr wrap="square" rtlCol="0">
            <a:spAutoFit/>
          </a:bodyPr>
          <a:lstStyle/>
          <a:p>
            <a:r>
              <a:rPr lang="en-US" sz="3600" b="1" dirty="0">
                <a:solidFill>
                  <a:schemeClr val="tx1">
                    <a:lumMod val="85000"/>
                    <a:lumOff val="15000"/>
                  </a:schemeClr>
                </a:solidFill>
                <a:latin typeface="Arial Rounded MT Bold" panose="020F0704030504030204" pitchFamily="34" charset="0"/>
              </a:rPr>
              <a:t>Team Introduction: </a:t>
            </a:r>
          </a:p>
        </p:txBody>
      </p:sp>
      <p:grpSp>
        <p:nvGrpSpPr>
          <p:cNvPr id="24" name="Group 23">
            <a:extLst>
              <a:ext uri="{FF2B5EF4-FFF2-40B4-BE49-F238E27FC236}">
                <a16:creationId xmlns:a16="http://schemas.microsoft.com/office/drawing/2014/main" id="{F3EB5002-10B2-9FC1-6855-58DE0B710BDB}"/>
              </a:ext>
            </a:extLst>
          </p:cNvPr>
          <p:cNvGrpSpPr/>
          <p:nvPr/>
        </p:nvGrpSpPr>
        <p:grpSpPr>
          <a:xfrm>
            <a:off x="606180" y="1031409"/>
            <a:ext cx="4352725" cy="1462558"/>
            <a:chOff x="637564" y="1528178"/>
            <a:chExt cx="4352725" cy="1462558"/>
          </a:xfrm>
        </p:grpSpPr>
        <p:grpSp>
          <p:nvGrpSpPr>
            <p:cNvPr id="15" name="Group 14">
              <a:extLst>
                <a:ext uri="{FF2B5EF4-FFF2-40B4-BE49-F238E27FC236}">
                  <a16:creationId xmlns:a16="http://schemas.microsoft.com/office/drawing/2014/main" id="{7C2283C7-A1C3-9B4C-062F-B1750EC23C0F}"/>
                </a:ext>
              </a:extLst>
            </p:cNvPr>
            <p:cNvGrpSpPr/>
            <p:nvPr/>
          </p:nvGrpSpPr>
          <p:grpSpPr>
            <a:xfrm>
              <a:off x="637564" y="1528178"/>
              <a:ext cx="4352725" cy="1462558"/>
              <a:chOff x="796953" y="1485461"/>
              <a:chExt cx="5029915" cy="1690101"/>
            </a:xfrm>
          </p:grpSpPr>
          <p:sp>
            <p:nvSpPr>
              <p:cNvPr id="14" name="Arrow: Pentagon 13">
                <a:extLst>
                  <a:ext uri="{FF2B5EF4-FFF2-40B4-BE49-F238E27FC236}">
                    <a16:creationId xmlns:a16="http://schemas.microsoft.com/office/drawing/2014/main" id="{B1C255F2-2BB3-5FC5-97ED-32D0E26C8AF1}"/>
                  </a:ext>
                </a:extLst>
              </p:cNvPr>
              <p:cNvSpPr/>
              <p:nvPr/>
            </p:nvSpPr>
            <p:spPr>
              <a:xfrm rot="10800000">
                <a:off x="1846990" y="1594030"/>
                <a:ext cx="3979878" cy="1430413"/>
              </a:xfrm>
              <a:prstGeom prst="homePlate">
                <a:avLst/>
              </a:prstGeom>
              <a:gradFill flip="none" rotWithShape="1">
                <a:gsLst>
                  <a:gs pos="47000">
                    <a:srgbClr val="196A9D"/>
                  </a:gs>
                  <a:gs pos="0">
                    <a:srgbClr val="00B0F0"/>
                  </a:gs>
                  <a:gs pos="79000">
                    <a:schemeClr val="accent5">
                      <a:lumMod val="5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0156E0E-477B-38B7-B382-19D3F4D1E624}"/>
                  </a:ext>
                </a:extLst>
              </p:cNvPr>
              <p:cNvPicPr>
                <a:picLocks noChangeAspect="1"/>
              </p:cNvPicPr>
              <p:nvPr/>
            </p:nvPicPr>
            <p:blipFill rotWithShape="1">
              <a:blip r:embed="rId3">
                <a:extLst>
                  <a:ext uri="{28A0092B-C50C-407E-A947-70E740481C1C}">
                    <a14:useLocalDpi xmlns:a14="http://schemas.microsoft.com/office/drawing/2010/main" val="0"/>
                  </a:ext>
                </a:extLst>
              </a:blip>
              <a:srcRect r="-513" b="17798"/>
              <a:stretch/>
            </p:blipFill>
            <p:spPr>
              <a:xfrm>
                <a:off x="796953" y="1485461"/>
                <a:ext cx="1633148" cy="16901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16" name="TextBox 15">
              <a:extLst>
                <a:ext uri="{FF2B5EF4-FFF2-40B4-BE49-F238E27FC236}">
                  <a16:creationId xmlns:a16="http://schemas.microsoft.com/office/drawing/2014/main" id="{49FFE875-F72B-BB02-CA5B-6CD521ED9482}"/>
                </a:ext>
              </a:extLst>
            </p:cNvPr>
            <p:cNvSpPr txBox="1"/>
            <p:nvPr/>
          </p:nvSpPr>
          <p:spPr>
            <a:xfrm>
              <a:off x="2119584" y="2027604"/>
              <a:ext cx="2685342" cy="399510"/>
            </a:xfrm>
            <a:prstGeom prst="rect">
              <a:avLst/>
            </a:prstGeom>
            <a:noFill/>
          </p:spPr>
          <p:txBody>
            <a:bodyPr wrap="square" rtlCol="0">
              <a:spAutoFit/>
            </a:bodyPr>
            <a:lstStyle/>
            <a:p>
              <a:r>
                <a:rPr lang="en-US" sz="2400" b="1" dirty="0">
                  <a:solidFill>
                    <a:schemeClr val="accent5">
                      <a:lumMod val="40000"/>
                      <a:lumOff val="60000"/>
                    </a:schemeClr>
                  </a:solidFill>
                </a:rPr>
                <a:t>Abidur Rahman</a:t>
              </a:r>
            </a:p>
          </p:txBody>
        </p:sp>
        <p:sp>
          <p:nvSpPr>
            <p:cNvPr id="17" name="TextBox 16">
              <a:extLst>
                <a:ext uri="{FF2B5EF4-FFF2-40B4-BE49-F238E27FC236}">
                  <a16:creationId xmlns:a16="http://schemas.microsoft.com/office/drawing/2014/main" id="{06B36FAD-FF0D-A15B-F7E6-7523B13A45E0}"/>
                </a:ext>
              </a:extLst>
            </p:cNvPr>
            <p:cNvSpPr txBox="1"/>
            <p:nvPr/>
          </p:nvSpPr>
          <p:spPr>
            <a:xfrm>
              <a:off x="2128169" y="2394539"/>
              <a:ext cx="2070828" cy="369332"/>
            </a:xfrm>
            <a:prstGeom prst="rect">
              <a:avLst/>
            </a:prstGeom>
            <a:noFill/>
          </p:spPr>
          <p:txBody>
            <a:bodyPr wrap="square" rtlCol="0">
              <a:spAutoFit/>
            </a:bodyPr>
            <a:lstStyle/>
            <a:p>
              <a:r>
                <a:rPr lang="en-US" dirty="0">
                  <a:solidFill>
                    <a:schemeClr val="accent5">
                      <a:lumMod val="60000"/>
                      <a:lumOff val="40000"/>
                    </a:schemeClr>
                  </a:solidFill>
                </a:rPr>
                <a:t>6 CSE  B2 ( 443271 )</a:t>
              </a:r>
            </a:p>
          </p:txBody>
        </p:sp>
        <p:sp>
          <p:nvSpPr>
            <p:cNvPr id="18" name="TextBox 17">
              <a:extLst>
                <a:ext uri="{FF2B5EF4-FFF2-40B4-BE49-F238E27FC236}">
                  <a16:creationId xmlns:a16="http://schemas.microsoft.com/office/drawing/2014/main" id="{6FE86C3A-BF5B-8718-A684-8D4786BF6890}"/>
                </a:ext>
              </a:extLst>
            </p:cNvPr>
            <p:cNvSpPr txBox="1"/>
            <p:nvPr/>
          </p:nvSpPr>
          <p:spPr>
            <a:xfrm>
              <a:off x="2128169" y="1735068"/>
              <a:ext cx="2070828" cy="319608"/>
            </a:xfrm>
            <a:prstGeom prst="rect">
              <a:avLst/>
            </a:prstGeom>
            <a:noFill/>
          </p:spPr>
          <p:txBody>
            <a:bodyPr wrap="square" rtlCol="0">
              <a:spAutoFit/>
            </a:bodyPr>
            <a:lstStyle/>
            <a:p>
              <a:r>
                <a:rPr lang="en-US" b="1" i="1" dirty="0">
                  <a:solidFill>
                    <a:srgbClr val="00B0F0"/>
                  </a:solidFill>
                </a:rPr>
                <a:t>Team Leader</a:t>
              </a:r>
            </a:p>
          </p:txBody>
        </p:sp>
      </p:grpSp>
      <p:grpSp>
        <p:nvGrpSpPr>
          <p:cNvPr id="27" name="Group 26">
            <a:extLst>
              <a:ext uri="{FF2B5EF4-FFF2-40B4-BE49-F238E27FC236}">
                <a16:creationId xmlns:a16="http://schemas.microsoft.com/office/drawing/2014/main" id="{9E3E91DE-3425-6292-B286-5418D28EB16C}"/>
              </a:ext>
            </a:extLst>
          </p:cNvPr>
          <p:cNvGrpSpPr/>
          <p:nvPr/>
        </p:nvGrpSpPr>
        <p:grpSpPr>
          <a:xfrm>
            <a:off x="1086340" y="4142164"/>
            <a:ext cx="2974531" cy="1006994"/>
            <a:chOff x="1086340" y="4113122"/>
            <a:chExt cx="2974531" cy="1006994"/>
          </a:xfrm>
        </p:grpSpPr>
        <p:grpSp>
          <p:nvGrpSpPr>
            <p:cNvPr id="2" name="Group 1">
              <a:extLst>
                <a:ext uri="{FF2B5EF4-FFF2-40B4-BE49-F238E27FC236}">
                  <a16:creationId xmlns:a16="http://schemas.microsoft.com/office/drawing/2014/main" id="{227B74DB-DF88-6519-C575-E310F1DE5E38}"/>
                </a:ext>
              </a:extLst>
            </p:cNvPr>
            <p:cNvGrpSpPr/>
            <p:nvPr/>
          </p:nvGrpSpPr>
          <p:grpSpPr>
            <a:xfrm>
              <a:off x="1746224" y="4179981"/>
              <a:ext cx="2314647" cy="831910"/>
              <a:chOff x="1856950" y="3492142"/>
              <a:chExt cx="2314647" cy="831910"/>
            </a:xfrm>
          </p:grpSpPr>
          <p:sp>
            <p:nvSpPr>
              <p:cNvPr id="8" name="Arrow: Pentagon 7">
                <a:extLst>
                  <a:ext uri="{FF2B5EF4-FFF2-40B4-BE49-F238E27FC236}">
                    <a16:creationId xmlns:a16="http://schemas.microsoft.com/office/drawing/2014/main" id="{FAC8B991-E5CA-EACF-D7FA-0BD8B1F5D92C}"/>
                  </a:ext>
                </a:extLst>
              </p:cNvPr>
              <p:cNvSpPr/>
              <p:nvPr/>
            </p:nvSpPr>
            <p:spPr>
              <a:xfrm rot="10800000">
                <a:off x="1856950" y="3492142"/>
                <a:ext cx="2314647" cy="831910"/>
              </a:xfrm>
              <a:prstGeom prst="homePlate">
                <a:avLst/>
              </a:prstGeom>
              <a:gradFill flip="none" rotWithShape="1">
                <a:gsLst>
                  <a:gs pos="47000">
                    <a:srgbClr val="196A9D"/>
                  </a:gs>
                  <a:gs pos="0">
                    <a:srgbClr val="00B0F0"/>
                  </a:gs>
                  <a:gs pos="79000">
                    <a:schemeClr val="accent5">
                      <a:lumMod val="5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AAB4740-2CEE-85F7-333E-D34E686EA532}"/>
                  </a:ext>
                </a:extLst>
              </p:cNvPr>
              <p:cNvSpPr txBox="1"/>
              <p:nvPr/>
            </p:nvSpPr>
            <p:spPr>
              <a:xfrm>
                <a:off x="2294203" y="3631098"/>
                <a:ext cx="1779270" cy="553998"/>
              </a:xfrm>
              <a:prstGeom prst="rect">
                <a:avLst/>
              </a:prstGeom>
              <a:noFill/>
            </p:spPr>
            <p:txBody>
              <a:bodyPr wrap="square" rtlCol="0">
                <a:spAutoFit/>
              </a:bodyPr>
              <a:lstStyle/>
              <a:p>
                <a:r>
                  <a:rPr lang="en-US" sz="1600" b="1" dirty="0">
                    <a:solidFill>
                      <a:schemeClr val="bg1">
                        <a:lumMod val="95000"/>
                      </a:schemeClr>
                    </a:solidFill>
                  </a:rPr>
                  <a:t>MD. </a:t>
                </a:r>
                <a:r>
                  <a:rPr lang="en-US" sz="1600" b="1" dirty="0" err="1">
                    <a:solidFill>
                      <a:schemeClr val="bg1">
                        <a:lumMod val="95000"/>
                      </a:schemeClr>
                    </a:solidFill>
                  </a:rPr>
                  <a:t>Riazul</a:t>
                </a:r>
                <a:r>
                  <a:rPr lang="en-US" sz="1600" b="1" dirty="0">
                    <a:solidFill>
                      <a:schemeClr val="bg1">
                        <a:lumMod val="95000"/>
                      </a:schemeClr>
                    </a:solidFill>
                  </a:rPr>
                  <a:t> Islam</a:t>
                </a:r>
              </a:p>
              <a:p>
                <a:r>
                  <a:rPr lang="en-US" sz="1400" dirty="0">
                    <a:solidFill>
                      <a:schemeClr val="bg1">
                        <a:lumMod val="95000"/>
                      </a:schemeClr>
                    </a:solidFill>
                  </a:rPr>
                  <a:t>6 CSE B2 ( 184309 )</a:t>
                </a:r>
                <a:r>
                  <a:rPr lang="en-US" sz="1400" dirty="0">
                    <a:solidFill>
                      <a:schemeClr val="bg1">
                        <a:lumMod val="95000"/>
                      </a:schemeClr>
                    </a:solidFill>
                    <a:effectLst>
                      <a:outerShdw blurRad="38100" dist="38100" dir="2700000" algn="tl">
                        <a:srgbClr val="000000">
                          <a:alpha val="43137"/>
                        </a:srgbClr>
                      </a:outerShdw>
                    </a:effectLst>
                  </a:rPr>
                  <a:t> </a:t>
                </a:r>
              </a:p>
            </p:txBody>
          </p:sp>
        </p:grpSp>
        <p:pic>
          <p:nvPicPr>
            <p:cNvPr id="25" name="Picture 24">
              <a:extLst>
                <a:ext uri="{FF2B5EF4-FFF2-40B4-BE49-F238E27FC236}">
                  <a16:creationId xmlns:a16="http://schemas.microsoft.com/office/drawing/2014/main" id="{E212A8E5-C98C-408E-428F-EC82C7437E75}"/>
                </a:ext>
              </a:extLst>
            </p:cNvPr>
            <p:cNvPicPr>
              <a:picLocks noChangeAspect="1"/>
            </p:cNvPicPr>
            <p:nvPr/>
          </p:nvPicPr>
          <p:blipFill rotWithShape="1">
            <a:blip r:embed="rId4">
              <a:extLst>
                <a:ext uri="{28A0092B-C50C-407E-A947-70E740481C1C}">
                  <a14:useLocalDpi xmlns:a14="http://schemas.microsoft.com/office/drawing/2010/main" val="0"/>
                </a:ext>
              </a:extLst>
            </a:blip>
            <a:srcRect l="13312" t="6606" b="34460"/>
            <a:stretch/>
          </p:blipFill>
          <p:spPr>
            <a:xfrm>
              <a:off x="1086340" y="4113122"/>
              <a:ext cx="1005840" cy="10069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2B3CF2B1-A816-087E-2A3F-E8B18491737E}"/>
              </a:ext>
            </a:extLst>
          </p:cNvPr>
          <p:cNvGrpSpPr/>
          <p:nvPr/>
        </p:nvGrpSpPr>
        <p:grpSpPr>
          <a:xfrm>
            <a:off x="1086340" y="2802501"/>
            <a:ext cx="2981234" cy="1006995"/>
            <a:chOff x="1086340" y="2773459"/>
            <a:chExt cx="2981234" cy="1006995"/>
          </a:xfrm>
        </p:grpSpPr>
        <p:grpSp>
          <p:nvGrpSpPr>
            <p:cNvPr id="33" name="Group 32">
              <a:extLst>
                <a:ext uri="{FF2B5EF4-FFF2-40B4-BE49-F238E27FC236}">
                  <a16:creationId xmlns:a16="http://schemas.microsoft.com/office/drawing/2014/main" id="{1DF2C9EA-B640-AEA4-DBBD-37E99417CE29}"/>
                </a:ext>
              </a:extLst>
            </p:cNvPr>
            <p:cNvGrpSpPr/>
            <p:nvPr/>
          </p:nvGrpSpPr>
          <p:grpSpPr>
            <a:xfrm>
              <a:off x="1752927" y="2867962"/>
              <a:ext cx="2314647" cy="831910"/>
              <a:chOff x="1856950" y="3492142"/>
              <a:chExt cx="2314647" cy="831910"/>
            </a:xfrm>
          </p:grpSpPr>
          <p:sp>
            <p:nvSpPr>
              <p:cNvPr id="30" name="Arrow: Pentagon 29">
                <a:extLst>
                  <a:ext uri="{FF2B5EF4-FFF2-40B4-BE49-F238E27FC236}">
                    <a16:creationId xmlns:a16="http://schemas.microsoft.com/office/drawing/2014/main" id="{05CF0AB1-538C-C178-D3C1-BA2121827AB6}"/>
                  </a:ext>
                </a:extLst>
              </p:cNvPr>
              <p:cNvSpPr/>
              <p:nvPr/>
            </p:nvSpPr>
            <p:spPr>
              <a:xfrm rot="10800000">
                <a:off x="1856950" y="3492142"/>
                <a:ext cx="2314647" cy="831910"/>
              </a:xfrm>
              <a:prstGeom prst="homePlate">
                <a:avLst/>
              </a:prstGeom>
              <a:gradFill flip="none" rotWithShape="1">
                <a:gsLst>
                  <a:gs pos="47000">
                    <a:srgbClr val="196A9D"/>
                  </a:gs>
                  <a:gs pos="0">
                    <a:srgbClr val="00B0F0"/>
                  </a:gs>
                  <a:gs pos="79000">
                    <a:schemeClr val="accent5">
                      <a:lumMod val="5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3F866998-EA61-5CA0-2D6A-291C20DA2849}"/>
                  </a:ext>
                </a:extLst>
              </p:cNvPr>
              <p:cNvSpPr txBox="1"/>
              <p:nvPr/>
            </p:nvSpPr>
            <p:spPr>
              <a:xfrm>
                <a:off x="2294203" y="3631098"/>
                <a:ext cx="1779270" cy="553998"/>
              </a:xfrm>
              <a:prstGeom prst="rect">
                <a:avLst/>
              </a:prstGeom>
              <a:noFill/>
            </p:spPr>
            <p:txBody>
              <a:bodyPr wrap="square" rtlCol="0">
                <a:spAutoFit/>
              </a:bodyPr>
              <a:lstStyle/>
              <a:p>
                <a:r>
                  <a:rPr lang="en-US" sz="1600" b="1" dirty="0">
                    <a:solidFill>
                      <a:schemeClr val="bg1">
                        <a:lumMod val="95000"/>
                      </a:schemeClr>
                    </a:solidFill>
                  </a:rPr>
                  <a:t>MD. </a:t>
                </a:r>
                <a:r>
                  <a:rPr lang="en-US" sz="1600" b="1" dirty="0" err="1">
                    <a:solidFill>
                      <a:schemeClr val="bg1">
                        <a:lumMod val="95000"/>
                      </a:schemeClr>
                    </a:solidFill>
                  </a:rPr>
                  <a:t>Rejaul</a:t>
                </a:r>
                <a:r>
                  <a:rPr lang="en-US" sz="1600" b="1" dirty="0">
                    <a:solidFill>
                      <a:schemeClr val="bg1">
                        <a:lumMod val="95000"/>
                      </a:schemeClr>
                    </a:solidFill>
                  </a:rPr>
                  <a:t> Islam</a:t>
                </a:r>
              </a:p>
              <a:p>
                <a:r>
                  <a:rPr lang="en-US" sz="1400" dirty="0">
                    <a:solidFill>
                      <a:schemeClr val="bg1">
                        <a:lumMod val="95000"/>
                      </a:schemeClr>
                    </a:solidFill>
                  </a:rPr>
                  <a:t>6 CSE B2 ( 492272 )</a:t>
                </a:r>
                <a:r>
                  <a:rPr lang="en-US" sz="1400" dirty="0">
                    <a:solidFill>
                      <a:schemeClr val="bg1">
                        <a:lumMod val="95000"/>
                      </a:schemeClr>
                    </a:solidFill>
                    <a:effectLst>
                      <a:outerShdw blurRad="38100" dist="38100" dir="2700000" algn="tl">
                        <a:srgbClr val="000000">
                          <a:alpha val="43137"/>
                        </a:srgbClr>
                      </a:outerShdw>
                    </a:effectLst>
                  </a:rPr>
                  <a:t> </a:t>
                </a:r>
              </a:p>
            </p:txBody>
          </p:sp>
        </p:grpSp>
        <p:pic>
          <p:nvPicPr>
            <p:cNvPr id="29" name="Picture 28">
              <a:extLst>
                <a:ext uri="{FF2B5EF4-FFF2-40B4-BE49-F238E27FC236}">
                  <a16:creationId xmlns:a16="http://schemas.microsoft.com/office/drawing/2014/main" id="{2F4C15E8-2098-2F2E-C88E-B668676A8739}"/>
                </a:ext>
              </a:extLst>
            </p:cNvPr>
            <p:cNvPicPr>
              <a:picLocks noChangeAspect="1"/>
            </p:cNvPicPr>
            <p:nvPr/>
          </p:nvPicPr>
          <p:blipFill rotWithShape="1">
            <a:blip r:embed="rId5">
              <a:extLst>
                <a:ext uri="{28A0092B-C50C-407E-A947-70E740481C1C}">
                  <a14:useLocalDpi xmlns:a14="http://schemas.microsoft.com/office/drawing/2010/main" val="0"/>
                </a:ext>
              </a:extLst>
            </a:blip>
            <a:srcRect l="6642" t="13986" r="6697" b="14251"/>
            <a:stretch/>
          </p:blipFill>
          <p:spPr>
            <a:xfrm>
              <a:off x="1086340" y="2773459"/>
              <a:ext cx="1030656" cy="10069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2F05120E-E243-CA70-BA50-9AD8712ECBEE}"/>
              </a:ext>
            </a:extLst>
          </p:cNvPr>
          <p:cNvGrpSpPr/>
          <p:nvPr/>
        </p:nvGrpSpPr>
        <p:grpSpPr>
          <a:xfrm>
            <a:off x="1113651" y="5382486"/>
            <a:ext cx="2947220" cy="1005840"/>
            <a:chOff x="1113651" y="5353444"/>
            <a:chExt cx="2947220" cy="1005840"/>
          </a:xfrm>
        </p:grpSpPr>
        <p:grpSp>
          <p:nvGrpSpPr>
            <p:cNvPr id="11" name="Group 10">
              <a:extLst>
                <a:ext uri="{FF2B5EF4-FFF2-40B4-BE49-F238E27FC236}">
                  <a16:creationId xmlns:a16="http://schemas.microsoft.com/office/drawing/2014/main" id="{75C340B3-9A63-FE28-F0FA-C0D15758A194}"/>
                </a:ext>
              </a:extLst>
            </p:cNvPr>
            <p:cNvGrpSpPr/>
            <p:nvPr/>
          </p:nvGrpSpPr>
          <p:grpSpPr>
            <a:xfrm>
              <a:off x="1746224" y="5399808"/>
              <a:ext cx="2314647" cy="831910"/>
              <a:chOff x="1856950" y="3492142"/>
              <a:chExt cx="2314647" cy="831910"/>
            </a:xfrm>
          </p:grpSpPr>
          <p:sp>
            <p:nvSpPr>
              <p:cNvPr id="19" name="Arrow: Pentagon 18">
                <a:extLst>
                  <a:ext uri="{FF2B5EF4-FFF2-40B4-BE49-F238E27FC236}">
                    <a16:creationId xmlns:a16="http://schemas.microsoft.com/office/drawing/2014/main" id="{F0E0BE16-2409-5B80-9FE1-639CB927058F}"/>
                  </a:ext>
                </a:extLst>
              </p:cNvPr>
              <p:cNvSpPr/>
              <p:nvPr/>
            </p:nvSpPr>
            <p:spPr>
              <a:xfrm rot="10800000">
                <a:off x="1856950" y="3492142"/>
                <a:ext cx="2314647" cy="831910"/>
              </a:xfrm>
              <a:prstGeom prst="homePlate">
                <a:avLst/>
              </a:prstGeom>
              <a:gradFill flip="none" rotWithShape="1">
                <a:gsLst>
                  <a:gs pos="47000">
                    <a:srgbClr val="196A9D"/>
                  </a:gs>
                  <a:gs pos="0">
                    <a:srgbClr val="00B0F0"/>
                  </a:gs>
                  <a:gs pos="79000">
                    <a:schemeClr val="accent5">
                      <a:lumMod val="5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AB2E2D9-8DF4-B4CA-A868-4E578E3450CA}"/>
                  </a:ext>
                </a:extLst>
              </p:cNvPr>
              <p:cNvSpPr txBox="1"/>
              <p:nvPr/>
            </p:nvSpPr>
            <p:spPr>
              <a:xfrm>
                <a:off x="2294203" y="3631098"/>
                <a:ext cx="1779270" cy="553998"/>
              </a:xfrm>
              <a:prstGeom prst="rect">
                <a:avLst/>
              </a:prstGeom>
              <a:noFill/>
            </p:spPr>
            <p:txBody>
              <a:bodyPr wrap="square" rtlCol="0">
                <a:spAutoFit/>
              </a:bodyPr>
              <a:lstStyle/>
              <a:p>
                <a:r>
                  <a:rPr lang="en-US" sz="1600" b="1" dirty="0">
                    <a:solidFill>
                      <a:schemeClr val="bg1">
                        <a:lumMod val="95000"/>
                      </a:schemeClr>
                    </a:solidFill>
                  </a:rPr>
                  <a:t>MD. </a:t>
                </a:r>
                <a:r>
                  <a:rPr lang="en-US" sz="1600" b="1" dirty="0" err="1">
                    <a:solidFill>
                      <a:schemeClr val="bg1">
                        <a:lumMod val="95000"/>
                      </a:schemeClr>
                    </a:solidFill>
                  </a:rPr>
                  <a:t>Jeasan</a:t>
                </a:r>
                <a:r>
                  <a:rPr lang="en-US" sz="1600" b="1" dirty="0">
                    <a:solidFill>
                      <a:schemeClr val="bg1">
                        <a:lumMod val="95000"/>
                      </a:schemeClr>
                    </a:solidFill>
                  </a:rPr>
                  <a:t> </a:t>
                </a:r>
              </a:p>
              <a:p>
                <a:r>
                  <a:rPr lang="en-US" sz="1400" dirty="0">
                    <a:solidFill>
                      <a:schemeClr val="bg1">
                        <a:lumMod val="95000"/>
                      </a:schemeClr>
                    </a:solidFill>
                  </a:rPr>
                  <a:t>6 CSE B2 ( 443273 )</a:t>
                </a:r>
                <a:r>
                  <a:rPr lang="en-US" sz="1400" dirty="0">
                    <a:solidFill>
                      <a:schemeClr val="bg1">
                        <a:lumMod val="95000"/>
                      </a:schemeClr>
                    </a:solidFill>
                    <a:effectLst>
                      <a:outerShdw blurRad="38100" dist="38100" dir="2700000" algn="tl">
                        <a:srgbClr val="000000">
                          <a:alpha val="43137"/>
                        </a:srgbClr>
                      </a:outerShdw>
                    </a:effectLst>
                  </a:rPr>
                  <a:t> </a:t>
                </a:r>
              </a:p>
            </p:txBody>
          </p:sp>
        </p:grpSp>
        <p:pic>
          <p:nvPicPr>
            <p:cNvPr id="36" name="Picture 35">
              <a:extLst>
                <a:ext uri="{FF2B5EF4-FFF2-40B4-BE49-F238E27FC236}">
                  <a16:creationId xmlns:a16="http://schemas.microsoft.com/office/drawing/2014/main" id="{BAF93BED-CF77-8E55-951D-D2B087D4A165}"/>
                </a:ext>
              </a:extLst>
            </p:cNvPr>
            <p:cNvPicPr>
              <a:picLocks noChangeAspect="1"/>
            </p:cNvPicPr>
            <p:nvPr/>
          </p:nvPicPr>
          <p:blipFill rotWithShape="1">
            <a:blip r:embed="rId6">
              <a:extLst>
                <a:ext uri="{28A0092B-C50C-407E-A947-70E740481C1C}">
                  <a14:useLocalDpi xmlns:a14="http://schemas.microsoft.com/office/drawing/2010/main" val="0"/>
                </a:ext>
              </a:extLst>
            </a:blip>
            <a:srcRect l="22658" t="3308" r="17719" b="40023"/>
            <a:stretch/>
          </p:blipFill>
          <p:spPr>
            <a:xfrm>
              <a:off x="1113651" y="5353444"/>
              <a:ext cx="996345" cy="1005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0" name="Group 39">
            <a:extLst>
              <a:ext uri="{FF2B5EF4-FFF2-40B4-BE49-F238E27FC236}">
                <a16:creationId xmlns:a16="http://schemas.microsoft.com/office/drawing/2014/main" id="{13D16715-D61B-3FD1-71BA-D8D3E3D5A82D}"/>
              </a:ext>
            </a:extLst>
          </p:cNvPr>
          <p:cNvGrpSpPr/>
          <p:nvPr/>
        </p:nvGrpSpPr>
        <p:grpSpPr>
          <a:xfrm>
            <a:off x="4577714" y="2860554"/>
            <a:ext cx="3225166" cy="1051695"/>
            <a:chOff x="4577714" y="2831512"/>
            <a:chExt cx="3225166" cy="1051695"/>
          </a:xfrm>
        </p:grpSpPr>
        <p:grpSp>
          <p:nvGrpSpPr>
            <p:cNvPr id="42" name="Group 41">
              <a:extLst>
                <a:ext uri="{FF2B5EF4-FFF2-40B4-BE49-F238E27FC236}">
                  <a16:creationId xmlns:a16="http://schemas.microsoft.com/office/drawing/2014/main" id="{528A228B-07E4-29E5-A470-A87AAA8E876A}"/>
                </a:ext>
              </a:extLst>
            </p:cNvPr>
            <p:cNvGrpSpPr/>
            <p:nvPr/>
          </p:nvGrpSpPr>
          <p:grpSpPr>
            <a:xfrm>
              <a:off x="4632524" y="2897012"/>
              <a:ext cx="3170356" cy="982941"/>
              <a:chOff x="1246262" y="3429000"/>
              <a:chExt cx="3022309" cy="982941"/>
            </a:xfrm>
          </p:grpSpPr>
          <p:grpSp>
            <p:nvGrpSpPr>
              <p:cNvPr id="43" name="Group 42">
                <a:extLst>
                  <a:ext uri="{FF2B5EF4-FFF2-40B4-BE49-F238E27FC236}">
                    <a16:creationId xmlns:a16="http://schemas.microsoft.com/office/drawing/2014/main" id="{0F4751BB-3823-0867-EA34-C369AAEDFC8B}"/>
                  </a:ext>
                </a:extLst>
              </p:cNvPr>
              <p:cNvGrpSpPr/>
              <p:nvPr/>
            </p:nvGrpSpPr>
            <p:grpSpPr>
              <a:xfrm>
                <a:off x="1246262" y="3429000"/>
                <a:ext cx="2925335" cy="982941"/>
                <a:chOff x="796953" y="1485461"/>
                <a:chExt cx="5029915" cy="1690101"/>
              </a:xfrm>
            </p:grpSpPr>
            <p:sp>
              <p:nvSpPr>
                <p:cNvPr id="45" name="Arrow: Pentagon 44">
                  <a:extLst>
                    <a:ext uri="{FF2B5EF4-FFF2-40B4-BE49-F238E27FC236}">
                      <a16:creationId xmlns:a16="http://schemas.microsoft.com/office/drawing/2014/main" id="{CA967A0C-2346-F8B8-BAB5-A74370C529DD}"/>
                    </a:ext>
                  </a:extLst>
                </p:cNvPr>
                <p:cNvSpPr/>
                <p:nvPr/>
              </p:nvSpPr>
              <p:spPr>
                <a:xfrm rot="10800000">
                  <a:off x="1846990" y="1594030"/>
                  <a:ext cx="3979878" cy="1430413"/>
                </a:xfrm>
                <a:prstGeom prst="homePlate">
                  <a:avLst/>
                </a:prstGeom>
                <a:gradFill flip="none" rotWithShape="1">
                  <a:gsLst>
                    <a:gs pos="47000">
                      <a:srgbClr val="196A9D"/>
                    </a:gs>
                    <a:gs pos="0">
                      <a:srgbClr val="00B0F0"/>
                    </a:gs>
                    <a:gs pos="79000">
                      <a:schemeClr val="accent5">
                        <a:lumMod val="5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a:extLst>
                    <a:ext uri="{FF2B5EF4-FFF2-40B4-BE49-F238E27FC236}">
                      <a16:creationId xmlns:a16="http://schemas.microsoft.com/office/drawing/2014/main" id="{A1737BDB-A756-FB70-1AB0-2DBE1748CD34}"/>
                    </a:ext>
                  </a:extLst>
                </p:cNvPr>
                <p:cNvPicPr>
                  <a:picLocks noChangeAspect="1"/>
                </p:cNvPicPr>
                <p:nvPr/>
              </p:nvPicPr>
              <p:blipFill rotWithShape="1">
                <a:blip r:embed="rId3">
                  <a:extLst>
                    <a:ext uri="{28A0092B-C50C-407E-A947-70E740481C1C}">
                      <a14:useLocalDpi xmlns:a14="http://schemas.microsoft.com/office/drawing/2010/main" val="0"/>
                    </a:ext>
                  </a:extLst>
                </a:blip>
                <a:srcRect r="-513" b="17798"/>
                <a:stretch/>
              </p:blipFill>
              <p:spPr>
                <a:xfrm>
                  <a:off x="796953" y="1485461"/>
                  <a:ext cx="1633148" cy="16901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44" name="TextBox 43">
                <a:extLst>
                  <a:ext uri="{FF2B5EF4-FFF2-40B4-BE49-F238E27FC236}">
                    <a16:creationId xmlns:a16="http://schemas.microsoft.com/office/drawing/2014/main" id="{91F2F9FD-A20F-77A5-FF2B-84FCAFAA60AF}"/>
                  </a:ext>
                </a:extLst>
              </p:cNvPr>
              <p:cNvSpPr txBox="1"/>
              <p:nvPr/>
            </p:nvSpPr>
            <p:spPr>
              <a:xfrm>
                <a:off x="2245267" y="3631098"/>
                <a:ext cx="2023304" cy="523220"/>
              </a:xfrm>
              <a:prstGeom prst="rect">
                <a:avLst/>
              </a:prstGeom>
              <a:noFill/>
            </p:spPr>
            <p:txBody>
              <a:bodyPr wrap="square" rtlCol="0">
                <a:spAutoFit/>
              </a:bodyPr>
              <a:lstStyle/>
              <a:p>
                <a:r>
                  <a:rPr lang="en-US" sz="1400" b="1" dirty="0" err="1">
                    <a:solidFill>
                      <a:schemeClr val="bg1">
                        <a:lumMod val="95000"/>
                      </a:schemeClr>
                    </a:solidFill>
                  </a:rPr>
                  <a:t>MD.Tanvir</a:t>
                </a:r>
                <a:r>
                  <a:rPr lang="en-US" sz="1400" b="1" dirty="0">
                    <a:solidFill>
                      <a:schemeClr val="bg1">
                        <a:lumMod val="95000"/>
                      </a:schemeClr>
                    </a:solidFill>
                  </a:rPr>
                  <a:t> </a:t>
                </a:r>
                <a:r>
                  <a:rPr lang="en-US" sz="1400" b="1" dirty="0" err="1">
                    <a:solidFill>
                      <a:schemeClr val="bg1">
                        <a:lumMod val="95000"/>
                      </a:schemeClr>
                    </a:solidFill>
                  </a:rPr>
                  <a:t>Anzum</a:t>
                </a:r>
                <a:r>
                  <a:rPr lang="en-US" sz="1400" b="1" dirty="0">
                    <a:solidFill>
                      <a:schemeClr val="bg1">
                        <a:lumMod val="95000"/>
                      </a:schemeClr>
                    </a:solidFill>
                  </a:rPr>
                  <a:t> </a:t>
                </a:r>
                <a:r>
                  <a:rPr lang="en-US" sz="1400" b="1" dirty="0" err="1">
                    <a:solidFill>
                      <a:schemeClr val="bg1">
                        <a:lumMod val="95000"/>
                      </a:schemeClr>
                    </a:solidFill>
                  </a:rPr>
                  <a:t>Utsho</a:t>
                </a:r>
                <a:endParaRPr lang="en-US" sz="1400" b="1" dirty="0">
                  <a:solidFill>
                    <a:schemeClr val="bg1">
                      <a:lumMod val="95000"/>
                    </a:schemeClr>
                  </a:solidFill>
                </a:endParaRPr>
              </a:p>
              <a:p>
                <a:r>
                  <a:rPr lang="en-US" sz="1400" dirty="0">
                    <a:solidFill>
                      <a:schemeClr val="bg1">
                        <a:lumMod val="95000"/>
                      </a:schemeClr>
                    </a:solidFill>
                  </a:rPr>
                  <a:t>6 CSE B2 ( 492267 )</a:t>
                </a:r>
                <a:r>
                  <a:rPr lang="en-US" sz="1400" dirty="0">
                    <a:solidFill>
                      <a:schemeClr val="bg1">
                        <a:lumMod val="95000"/>
                      </a:schemeClr>
                    </a:solidFill>
                    <a:effectLst>
                      <a:outerShdw blurRad="38100" dist="38100" dir="2700000" algn="tl">
                        <a:srgbClr val="000000">
                          <a:alpha val="43137"/>
                        </a:srgbClr>
                      </a:outerShdw>
                    </a:effectLst>
                  </a:rPr>
                  <a:t> </a:t>
                </a:r>
              </a:p>
            </p:txBody>
          </p:sp>
        </p:grpSp>
        <p:pic>
          <p:nvPicPr>
            <p:cNvPr id="39" name="Picture 38">
              <a:extLst>
                <a:ext uri="{FF2B5EF4-FFF2-40B4-BE49-F238E27FC236}">
                  <a16:creationId xmlns:a16="http://schemas.microsoft.com/office/drawing/2014/main" id="{8751946A-51A1-D831-9F35-6BC2E3C35DF3}"/>
                </a:ext>
              </a:extLst>
            </p:cNvPr>
            <p:cNvPicPr>
              <a:picLocks noChangeAspect="1"/>
            </p:cNvPicPr>
            <p:nvPr/>
          </p:nvPicPr>
          <p:blipFill rotWithShape="1">
            <a:blip r:embed="rId7">
              <a:extLst>
                <a:ext uri="{28A0092B-C50C-407E-A947-70E740481C1C}">
                  <a14:useLocalDpi xmlns:a14="http://schemas.microsoft.com/office/drawing/2010/main" val="0"/>
                </a:ext>
              </a:extLst>
            </a:blip>
            <a:srcRect l="43073" r="14323"/>
            <a:stretch/>
          </p:blipFill>
          <p:spPr>
            <a:xfrm>
              <a:off x="4577714" y="2831512"/>
              <a:ext cx="1051155" cy="10516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8" name="Group 57">
            <a:extLst>
              <a:ext uri="{FF2B5EF4-FFF2-40B4-BE49-F238E27FC236}">
                <a16:creationId xmlns:a16="http://schemas.microsoft.com/office/drawing/2014/main" id="{476FF766-2592-916F-52C1-A376570BA26D}"/>
              </a:ext>
            </a:extLst>
          </p:cNvPr>
          <p:cNvGrpSpPr/>
          <p:nvPr/>
        </p:nvGrpSpPr>
        <p:grpSpPr>
          <a:xfrm>
            <a:off x="4567122" y="5318205"/>
            <a:ext cx="3134034" cy="1070121"/>
            <a:chOff x="4567122" y="5318205"/>
            <a:chExt cx="3134034" cy="1070121"/>
          </a:xfrm>
        </p:grpSpPr>
        <p:grpSp>
          <p:nvGrpSpPr>
            <p:cNvPr id="52" name="Group 51">
              <a:extLst>
                <a:ext uri="{FF2B5EF4-FFF2-40B4-BE49-F238E27FC236}">
                  <a16:creationId xmlns:a16="http://schemas.microsoft.com/office/drawing/2014/main" id="{E37C67D5-835A-99DC-1541-B7960E0D6FFB}"/>
                </a:ext>
              </a:extLst>
            </p:cNvPr>
            <p:cNvGrpSpPr/>
            <p:nvPr/>
          </p:nvGrpSpPr>
          <p:grpSpPr>
            <a:xfrm>
              <a:off x="4632524" y="5336666"/>
              <a:ext cx="3068632" cy="982941"/>
              <a:chOff x="1246262" y="3429000"/>
              <a:chExt cx="2925335" cy="982941"/>
            </a:xfrm>
          </p:grpSpPr>
          <p:grpSp>
            <p:nvGrpSpPr>
              <p:cNvPr id="53" name="Group 52">
                <a:extLst>
                  <a:ext uri="{FF2B5EF4-FFF2-40B4-BE49-F238E27FC236}">
                    <a16:creationId xmlns:a16="http://schemas.microsoft.com/office/drawing/2014/main" id="{77520BAF-171C-1A75-860C-60CB931CEA19}"/>
                  </a:ext>
                </a:extLst>
              </p:cNvPr>
              <p:cNvGrpSpPr/>
              <p:nvPr/>
            </p:nvGrpSpPr>
            <p:grpSpPr>
              <a:xfrm>
                <a:off x="1246262" y="3429000"/>
                <a:ext cx="2925335" cy="982941"/>
                <a:chOff x="796953" y="1485461"/>
                <a:chExt cx="5029915" cy="1690101"/>
              </a:xfrm>
            </p:grpSpPr>
            <p:sp>
              <p:nvSpPr>
                <p:cNvPr id="55" name="Arrow: Pentagon 54">
                  <a:extLst>
                    <a:ext uri="{FF2B5EF4-FFF2-40B4-BE49-F238E27FC236}">
                      <a16:creationId xmlns:a16="http://schemas.microsoft.com/office/drawing/2014/main" id="{CA8C83DE-F8F8-BE18-6B36-6C22FB8B8EFC}"/>
                    </a:ext>
                  </a:extLst>
                </p:cNvPr>
                <p:cNvSpPr/>
                <p:nvPr/>
              </p:nvSpPr>
              <p:spPr>
                <a:xfrm rot="10800000">
                  <a:off x="1846990" y="1594030"/>
                  <a:ext cx="3979878" cy="1430413"/>
                </a:xfrm>
                <a:prstGeom prst="homePlate">
                  <a:avLst/>
                </a:prstGeom>
                <a:gradFill flip="none" rotWithShape="1">
                  <a:gsLst>
                    <a:gs pos="47000">
                      <a:srgbClr val="196A9D"/>
                    </a:gs>
                    <a:gs pos="0">
                      <a:srgbClr val="00B0F0"/>
                    </a:gs>
                    <a:gs pos="79000">
                      <a:schemeClr val="accent5">
                        <a:lumMod val="5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55">
                  <a:extLst>
                    <a:ext uri="{FF2B5EF4-FFF2-40B4-BE49-F238E27FC236}">
                      <a16:creationId xmlns:a16="http://schemas.microsoft.com/office/drawing/2014/main" id="{3AD62205-188B-EA8A-FA44-64F7D283C7D0}"/>
                    </a:ext>
                  </a:extLst>
                </p:cNvPr>
                <p:cNvPicPr>
                  <a:picLocks noChangeAspect="1"/>
                </p:cNvPicPr>
                <p:nvPr/>
              </p:nvPicPr>
              <p:blipFill rotWithShape="1">
                <a:blip r:embed="rId3">
                  <a:extLst>
                    <a:ext uri="{28A0092B-C50C-407E-A947-70E740481C1C}">
                      <a14:useLocalDpi xmlns:a14="http://schemas.microsoft.com/office/drawing/2010/main" val="0"/>
                    </a:ext>
                  </a:extLst>
                </a:blip>
                <a:srcRect r="-513" b="17798"/>
                <a:stretch/>
              </p:blipFill>
              <p:spPr>
                <a:xfrm>
                  <a:off x="796953" y="1485461"/>
                  <a:ext cx="1633148" cy="16901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4" name="TextBox 53">
                <a:extLst>
                  <a:ext uri="{FF2B5EF4-FFF2-40B4-BE49-F238E27FC236}">
                    <a16:creationId xmlns:a16="http://schemas.microsoft.com/office/drawing/2014/main" id="{1B4D20F9-4D60-ED4F-3C75-94723AECC5EF}"/>
                  </a:ext>
                </a:extLst>
              </p:cNvPr>
              <p:cNvSpPr txBox="1"/>
              <p:nvPr/>
            </p:nvSpPr>
            <p:spPr>
              <a:xfrm>
                <a:off x="2294203" y="3631098"/>
                <a:ext cx="1779270" cy="553998"/>
              </a:xfrm>
              <a:prstGeom prst="rect">
                <a:avLst/>
              </a:prstGeom>
              <a:noFill/>
            </p:spPr>
            <p:txBody>
              <a:bodyPr wrap="square" rtlCol="0">
                <a:spAutoFit/>
              </a:bodyPr>
              <a:lstStyle/>
              <a:p>
                <a:r>
                  <a:rPr lang="en-US" sz="1600" b="1" dirty="0" err="1">
                    <a:solidFill>
                      <a:schemeClr val="bg1">
                        <a:lumMod val="95000"/>
                      </a:schemeClr>
                    </a:solidFill>
                  </a:rPr>
                  <a:t>Rayhan</a:t>
                </a:r>
                <a:r>
                  <a:rPr lang="en-US" sz="1600" b="1" dirty="0">
                    <a:solidFill>
                      <a:schemeClr val="bg1">
                        <a:lumMod val="95000"/>
                      </a:schemeClr>
                    </a:solidFill>
                  </a:rPr>
                  <a:t> Kabir</a:t>
                </a:r>
              </a:p>
              <a:p>
                <a:r>
                  <a:rPr lang="en-US" sz="1400" dirty="0">
                    <a:solidFill>
                      <a:schemeClr val="bg1">
                        <a:lumMod val="95000"/>
                      </a:schemeClr>
                    </a:solidFill>
                  </a:rPr>
                  <a:t>6 CSE B2 ( 43298 )</a:t>
                </a:r>
                <a:r>
                  <a:rPr lang="en-US" sz="1400" dirty="0">
                    <a:solidFill>
                      <a:schemeClr val="bg1">
                        <a:lumMod val="95000"/>
                      </a:schemeClr>
                    </a:solidFill>
                    <a:effectLst>
                      <a:outerShdw blurRad="38100" dist="38100" dir="2700000" algn="tl">
                        <a:srgbClr val="000000">
                          <a:alpha val="43137"/>
                        </a:srgbClr>
                      </a:outerShdw>
                    </a:effectLst>
                  </a:rPr>
                  <a:t> </a:t>
                </a:r>
              </a:p>
            </p:txBody>
          </p:sp>
        </p:grpSp>
        <p:pic>
          <p:nvPicPr>
            <p:cNvPr id="57" name="Picture 56">
              <a:extLst>
                <a:ext uri="{FF2B5EF4-FFF2-40B4-BE49-F238E27FC236}">
                  <a16:creationId xmlns:a16="http://schemas.microsoft.com/office/drawing/2014/main" id="{9483C434-601D-B6CA-5038-D54684FB3925}"/>
                </a:ext>
              </a:extLst>
            </p:cNvPr>
            <p:cNvPicPr>
              <a:picLocks noChangeAspect="1"/>
            </p:cNvPicPr>
            <p:nvPr/>
          </p:nvPicPr>
          <p:blipFill rotWithShape="1">
            <a:blip r:embed="rId8">
              <a:extLst>
                <a:ext uri="{28A0092B-C50C-407E-A947-70E740481C1C}">
                  <a14:useLocalDpi xmlns:a14="http://schemas.microsoft.com/office/drawing/2010/main" val="0"/>
                </a:ext>
              </a:extLst>
            </a:blip>
            <a:srcRect l="23713" t="33817" r="-941" b="4561"/>
            <a:stretch/>
          </p:blipFill>
          <p:spPr>
            <a:xfrm>
              <a:off x="4567122" y="5318205"/>
              <a:ext cx="1094031" cy="10701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61" name="Group 60">
            <a:extLst>
              <a:ext uri="{FF2B5EF4-FFF2-40B4-BE49-F238E27FC236}">
                <a16:creationId xmlns:a16="http://schemas.microsoft.com/office/drawing/2014/main" id="{54039043-7527-F55B-FDB1-4CE3EB6DBF31}"/>
              </a:ext>
            </a:extLst>
          </p:cNvPr>
          <p:cNvGrpSpPr/>
          <p:nvPr/>
        </p:nvGrpSpPr>
        <p:grpSpPr>
          <a:xfrm>
            <a:off x="4517879" y="4049237"/>
            <a:ext cx="3183277" cy="1144853"/>
            <a:chOff x="4517879" y="4020195"/>
            <a:chExt cx="3183277" cy="1144853"/>
          </a:xfrm>
        </p:grpSpPr>
        <p:grpSp>
          <p:nvGrpSpPr>
            <p:cNvPr id="47" name="Group 46">
              <a:extLst>
                <a:ext uri="{FF2B5EF4-FFF2-40B4-BE49-F238E27FC236}">
                  <a16:creationId xmlns:a16="http://schemas.microsoft.com/office/drawing/2014/main" id="{AA52355E-A06A-E3A6-3553-A173B6FACB82}"/>
                </a:ext>
              </a:extLst>
            </p:cNvPr>
            <p:cNvGrpSpPr/>
            <p:nvPr/>
          </p:nvGrpSpPr>
          <p:grpSpPr>
            <a:xfrm>
              <a:off x="4632524" y="4116839"/>
              <a:ext cx="3068632" cy="982941"/>
              <a:chOff x="1246262" y="3429000"/>
              <a:chExt cx="2925335" cy="982941"/>
            </a:xfrm>
          </p:grpSpPr>
          <p:grpSp>
            <p:nvGrpSpPr>
              <p:cNvPr id="48" name="Group 47">
                <a:extLst>
                  <a:ext uri="{FF2B5EF4-FFF2-40B4-BE49-F238E27FC236}">
                    <a16:creationId xmlns:a16="http://schemas.microsoft.com/office/drawing/2014/main" id="{4A9DC1CD-926F-08D6-95CE-5A6089689D01}"/>
                  </a:ext>
                </a:extLst>
              </p:cNvPr>
              <p:cNvGrpSpPr/>
              <p:nvPr/>
            </p:nvGrpSpPr>
            <p:grpSpPr>
              <a:xfrm>
                <a:off x="1246262" y="3429000"/>
                <a:ext cx="2925335" cy="982941"/>
                <a:chOff x="796953" y="1485461"/>
                <a:chExt cx="5029915" cy="1690101"/>
              </a:xfrm>
            </p:grpSpPr>
            <p:sp>
              <p:nvSpPr>
                <p:cNvPr id="50" name="Arrow: Pentagon 49">
                  <a:extLst>
                    <a:ext uri="{FF2B5EF4-FFF2-40B4-BE49-F238E27FC236}">
                      <a16:creationId xmlns:a16="http://schemas.microsoft.com/office/drawing/2014/main" id="{DC10DEBD-E0E0-A87F-4EEB-63C78D231A5F}"/>
                    </a:ext>
                  </a:extLst>
                </p:cNvPr>
                <p:cNvSpPr/>
                <p:nvPr/>
              </p:nvSpPr>
              <p:spPr>
                <a:xfrm rot="10800000">
                  <a:off x="1846990" y="1594030"/>
                  <a:ext cx="3979878" cy="1430413"/>
                </a:xfrm>
                <a:prstGeom prst="homePlate">
                  <a:avLst/>
                </a:prstGeom>
                <a:gradFill flip="none" rotWithShape="1">
                  <a:gsLst>
                    <a:gs pos="47000">
                      <a:srgbClr val="196A9D"/>
                    </a:gs>
                    <a:gs pos="0">
                      <a:srgbClr val="00B0F0"/>
                    </a:gs>
                    <a:gs pos="79000">
                      <a:schemeClr val="accent5">
                        <a:lumMod val="5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a:extLst>
                    <a:ext uri="{FF2B5EF4-FFF2-40B4-BE49-F238E27FC236}">
                      <a16:creationId xmlns:a16="http://schemas.microsoft.com/office/drawing/2014/main" id="{D93B6B4E-D7B4-C524-4011-F7497C23E0D4}"/>
                    </a:ext>
                  </a:extLst>
                </p:cNvPr>
                <p:cNvPicPr>
                  <a:picLocks noChangeAspect="1"/>
                </p:cNvPicPr>
                <p:nvPr/>
              </p:nvPicPr>
              <p:blipFill rotWithShape="1">
                <a:blip r:embed="rId3">
                  <a:extLst>
                    <a:ext uri="{28A0092B-C50C-407E-A947-70E740481C1C}">
                      <a14:useLocalDpi xmlns:a14="http://schemas.microsoft.com/office/drawing/2010/main" val="0"/>
                    </a:ext>
                  </a:extLst>
                </a:blip>
                <a:srcRect r="-513" b="17798"/>
                <a:stretch/>
              </p:blipFill>
              <p:spPr>
                <a:xfrm>
                  <a:off x="796953" y="1485461"/>
                  <a:ext cx="1633148" cy="16901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49" name="TextBox 48">
                <a:extLst>
                  <a:ext uri="{FF2B5EF4-FFF2-40B4-BE49-F238E27FC236}">
                    <a16:creationId xmlns:a16="http://schemas.microsoft.com/office/drawing/2014/main" id="{C9735C04-C588-8EA0-A8B2-28A36CF92F87}"/>
                  </a:ext>
                </a:extLst>
              </p:cNvPr>
              <p:cNvSpPr txBox="1"/>
              <p:nvPr/>
            </p:nvSpPr>
            <p:spPr>
              <a:xfrm>
                <a:off x="2294203" y="3631098"/>
                <a:ext cx="1779270" cy="553998"/>
              </a:xfrm>
              <a:prstGeom prst="rect">
                <a:avLst/>
              </a:prstGeom>
              <a:noFill/>
            </p:spPr>
            <p:txBody>
              <a:bodyPr wrap="square" rtlCol="0">
                <a:spAutoFit/>
              </a:bodyPr>
              <a:lstStyle/>
              <a:p>
                <a:r>
                  <a:rPr lang="en-US" sz="1600" b="1" dirty="0" err="1">
                    <a:solidFill>
                      <a:schemeClr val="bg1">
                        <a:lumMod val="95000"/>
                      </a:schemeClr>
                    </a:solidFill>
                  </a:rPr>
                  <a:t>Assaduzzanan</a:t>
                </a:r>
                <a:r>
                  <a:rPr lang="en-US" sz="1600" b="1" dirty="0">
                    <a:solidFill>
                      <a:schemeClr val="bg1">
                        <a:lumMod val="95000"/>
                      </a:schemeClr>
                    </a:solidFill>
                  </a:rPr>
                  <a:t> </a:t>
                </a:r>
                <a:r>
                  <a:rPr lang="en-US" sz="1600" b="1" dirty="0" err="1">
                    <a:solidFill>
                      <a:schemeClr val="bg1">
                        <a:lumMod val="95000"/>
                      </a:schemeClr>
                    </a:solidFill>
                  </a:rPr>
                  <a:t>Arif</a:t>
                </a:r>
                <a:endParaRPr lang="en-US" sz="1600" b="1" dirty="0">
                  <a:solidFill>
                    <a:schemeClr val="bg1">
                      <a:lumMod val="95000"/>
                    </a:schemeClr>
                  </a:solidFill>
                </a:endParaRPr>
              </a:p>
              <a:p>
                <a:r>
                  <a:rPr lang="en-US" sz="1400" dirty="0">
                    <a:solidFill>
                      <a:schemeClr val="bg1">
                        <a:lumMod val="95000"/>
                      </a:schemeClr>
                    </a:solidFill>
                  </a:rPr>
                  <a:t>6 CSE </a:t>
                </a:r>
                <a:r>
                  <a:rPr lang="en-US" sz="1400">
                    <a:solidFill>
                      <a:schemeClr val="bg1">
                        <a:lumMod val="95000"/>
                      </a:schemeClr>
                    </a:solidFill>
                  </a:rPr>
                  <a:t>B2 ( 443257 )</a:t>
                </a:r>
                <a:r>
                  <a:rPr lang="en-US" sz="1400">
                    <a:solidFill>
                      <a:schemeClr val="bg1">
                        <a:lumMod val="95000"/>
                      </a:schemeClr>
                    </a:solidFill>
                    <a:effectLst>
                      <a:outerShdw blurRad="38100" dist="38100" dir="2700000" algn="tl">
                        <a:srgbClr val="000000">
                          <a:alpha val="43137"/>
                        </a:srgbClr>
                      </a:outerShdw>
                    </a:effectLst>
                  </a:rPr>
                  <a:t> </a:t>
                </a:r>
                <a:endParaRPr lang="en-US" sz="1400" dirty="0">
                  <a:solidFill>
                    <a:schemeClr val="bg1">
                      <a:lumMod val="95000"/>
                    </a:schemeClr>
                  </a:solidFill>
                  <a:effectLst>
                    <a:outerShdw blurRad="38100" dist="38100" dir="2700000" algn="tl">
                      <a:srgbClr val="000000">
                        <a:alpha val="43137"/>
                      </a:srgbClr>
                    </a:outerShdw>
                  </a:effectLst>
                </a:endParaRPr>
              </a:p>
            </p:txBody>
          </p:sp>
        </p:grpSp>
        <p:pic>
          <p:nvPicPr>
            <p:cNvPr id="60" name="Picture 59">
              <a:extLst>
                <a:ext uri="{FF2B5EF4-FFF2-40B4-BE49-F238E27FC236}">
                  <a16:creationId xmlns:a16="http://schemas.microsoft.com/office/drawing/2014/main" id="{02C7A845-7362-32B9-E29F-2E3EF1F91D9F}"/>
                </a:ext>
              </a:extLst>
            </p:cNvPr>
            <p:cNvPicPr>
              <a:picLocks noChangeAspect="1"/>
            </p:cNvPicPr>
            <p:nvPr/>
          </p:nvPicPr>
          <p:blipFill rotWithShape="1">
            <a:blip r:embed="rId9">
              <a:extLst>
                <a:ext uri="{28A0092B-C50C-407E-A947-70E740481C1C}">
                  <a14:useLocalDpi xmlns:a14="http://schemas.microsoft.com/office/drawing/2010/main" val="0"/>
                </a:ext>
              </a:extLst>
            </a:blip>
            <a:srcRect l="11795" t="18123" r="27365" b="38882"/>
            <a:stretch/>
          </p:blipFill>
          <p:spPr>
            <a:xfrm>
              <a:off x="4517879" y="4020195"/>
              <a:ext cx="1143274" cy="11448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2671569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52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anim calcmode="lin" valueType="num">
                                      <p:cBhvr>
                                        <p:cTn id="15" dur="500" fill="hold"/>
                                        <p:tgtEl>
                                          <p:spTgt spid="4"/>
                                        </p:tgtEl>
                                        <p:attrNameLst>
                                          <p:attrName>ppt_x</p:attrName>
                                        </p:attrNameLst>
                                      </p:cBhvr>
                                      <p:tavLst>
                                        <p:tav tm="0">
                                          <p:val>
                                            <p:fltVal val="0.5"/>
                                          </p:val>
                                        </p:tav>
                                        <p:tav tm="100000">
                                          <p:val>
                                            <p:strVal val="#ppt_x"/>
                                          </p:val>
                                        </p:tav>
                                      </p:tavLst>
                                    </p:anim>
                                    <p:anim calcmode="lin" valueType="num">
                                      <p:cBhvr>
                                        <p:cTn id="16"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anim calcmode="lin" valueType="num">
                                      <p:cBhvr>
                                        <p:cTn id="33" dur="500" fill="hold"/>
                                        <p:tgtEl>
                                          <p:spTgt spid="40"/>
                                        </p:tgtEl>
                                        <p:attrNameLst>
                                          <p:attrName>ppt_x</p:attrName>
                                        </p:attrNameLst>
                                      </p:cBhvr>
                                      <p:tavLst>
                                        <p:tav tm="0">
                                          <p:val>
                                            <p:strVal val="#ppt_x"/>
                                          </p:val>
                                        </p:tav>
                                        <p:tav tm="100000">
                                          <p:val>
                                            <p:strVal val="#ppt_x"/>
                                          </p:val>
                                        </p:tav>
                                      </p:tavLst>
                                    </p:anim>
                                    <p:anim calcmode="lin" valueType="num">
                                      <p:cBhvr>
                                        <p:cTn id="34" dur="5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anim calcmode="lin" valueType="num">
                                      <p:cBhvr>
                                        <p:cTn id="38" dur="500" fill="hold"/>
                                        <p:tgtEl>
                                          <p:spTgt spid="61"/>
                                        </p:tgtEl>
                                        <p:attrNameLst>
                                          <p:attrName>ppt_x</p:attrName>
                                        </p:attrNameLst>
                                      </p:cBhvr>
                                      <p:tavLst>
                                        <p:tav tm="0">
                                          <p:val>
                                            <p:strVal val="#ppt_x"/>
                                          </p:val>
                                        </p:tav>
                                        <p:tav tm="100000">
                                          <p:val>
                                            <p:strVal val="#ppt_x"/>
                                          </p:val>
                                        </p:tav>
                                      </p:tavLst>
                                    </p:anim>
                                    <p:anim calcmode="lin" valueType="num">
                                      <p:cBhvr>
                                        <p:cTn id="39" dur="500" fill="hold"/>
                                        <p:tgtEl>
                                          <p:spTgt spid="6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anim calcmode="lin" valueType="num">
                                      <p:cBhvr>
                                        <p:cTn id="43" dur="500" fill="hold"/>
                                        <p:tgtEl>
                                          <p:spTgt spid="27"/>
                                        </p:tgtEl>
                                        <p:attrNameLst>
                                          <p:attrName>ppt_x</p:attrName>
                                        </p:attrNameLst>
                                      </p:cBhvr>
                                      <p:tavLst>
                                        <p:tav tm="0">
                                          <p:val>
                                            <p:strVal val="#ppt_x"/>
                                          </p:val>
                                        </p:tav>
                                        <p:tav tm="100000">
                                          <p:val>
                                            <p:strVal val="#ppt_x"/>
                                          </p:val>
                                        </p:tav>
                                      </p:tavLst>
                                    </p:anim>
                                    <p:anim calcmode="lin" valueType="num">
                                      <p:cBhvr>
                                        <p:cTn id="44" dur="5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anim calcmode="lin" valueType="num">
                                      <p:cBhvr>
                                        <p:cTn id="48" dur="500" fill="hold"/>
                                        <p:tgtEl>
                                          <p:spTgt spid="37"/>
                                        </p:tgtEl>
                                        <p:attrNameLst>
                                          <p:attrName>ppt_x</p:attrName>
                                        </p:attrNameLst>
                                      </p:cBhvr>
                                      <p:tavLst>
                                        <p:tav tm="0">
                                          <p:val>
                                            <p:strVal val="#ppt_x"/>
                                          </p:val>
                                        </p:tav>
                                        <p:tav tm="100000">
                                          <p:val>
                                            <p:strVal val="#ppt_x"/>
                                          </p:val>
                                        </p:tav>
                                      </p:tavLst>
                                    </p:anim>
                                    <p:anim calcmode="lin" valueType="num">
                                      <p:cBhvr>
                                        <p:cTn id="49" dur="500" fill="hold"/>
                                        <p:tgtEl>
                                          <p:spTgt spid="3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anim calcmode="lin" valueType="num">
                                      <p:cBhvr>
                                        <p:cTn id="53" dur="500" fill="hold"/>
                                        <p:tgtEl>
                                          <p:spTgt spid="58"/>
                                        </p:tgtEl>
                                        <p:attrNameLst>
                                          <p:attrName>ppt_x</p:attrName>
                                        </p:attrNameLst>
                                      </p:cBhvr>
                                      <p:tavLst>
                                        <p:tav tm="0">
                                          <p:val>
                                            <p:strVal val="#ppt_x"/>
                                          </p:val>
                                        </p:tav>
                                        <p:tav tm="100000">
                                          <p:val>
                                            <p:strVal val="#ppt_x"/>
                                          </p:val>
                                        </p:tav>
                                      </p:tavLst>
                                    </p:anim>
                                    <p:anim calcmode="lin" valueType="num">
                                      <p:cBhvr>
                                        <p:cTn id="54"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884AF-13A2-E387-7C64-042BA4C47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FD61DAA-093C-3906-ECD6-3545604B11A4}"/>
              </a:ext>
            </a:extLst>
          </p:cNvPr>
          <p:cNvSpPr/>
          <p:nvPr/>
        </p:nvSpPr>
        <p:spPr>
          <a:xfrm>
            <a:off x="0" y="1"/>
            <a:ext cx="12192000" cy="6857999"/>
          </a:xfrm>
          <a:prstGeom prst="rect">
            <a:avLst/>
          </a:prstGeom>
          <a:solidFill>
            <a:schemeClr val="accent5">
              <a:lumMod val="75000"/>
              <a:alpha val="4902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dirty="0"/>
          </a:p>
        </p:txBody>
      </p:sp>
      <p:sp>
        <p:nvSpPr>
          <p:cNvPr id="5" name="TextBox 4">
            <a:extLst>
              <a:ext uri="{FF2B5EF4-FFF2-40B4-BE49-F238E27FC236}">
                <a16:creationId xmlns:a16="http://schemas.microsoft.com/office/drawing/2014/main" id="{56668C37-D3F1-16A0-21AE-7B1B2B637374}"/>
              </a:ext>
            </a:extLst>
          </p:cNvPr>
          <p:cNvSpPr txBox="1"/>
          <p:nvPr/>
        </p:nvSpPr>
        <p:spPr>
          <a:xfrm>
            <a:off x="411058" y="931178"/>
            <a:ext cx="6434358"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Bahnschrift" panose="020B0502040204020203" pitchFamily="34" charset="0"/>
              </a:rPr>
              <a:t>Components For This Project :</a:t>
            </a:r>
          </a:p>
        </p:txBody>
      </p:sp>
      <p:sp>
        <p:nvSpPr>
          <p:cNvPr id="6" name="TextBox 5">
            <a:extLst>
              <a:ext uri="{FF2B5EF4-FFF2-40B4-BE49-F238E27FC236}">
                <a16:creationId xmlns:a16="http://schemas.microsoft.com/office/drawing/2014/main" id="{991BF405-4D57-B0C8-E618-9964FBDE057D}"/>
              </a:ext>
            </a:extLst>
          </p:cNvPr>
          <p:cNvSpPr txBox="1"/>
          <p:nvPr/>
        </p:nvSpPr>
        <p:spPr>
          <a:xfrm>
            <a:off x="1048623" y="2013358"/>
            <a:ext cx="7290033" cy="338554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Rounded MT Bold" panose="020F0704030504030204" pitchFamily="34" charset="0"/>
              </a:rPr>
              <a:t>Arduino Uno </a:t>
            </a:r>
          </a:p>
          <a:p>
            <a:pPr marL="285750" indent="-285750">
              <a:buFont typeface="Arial" panose="020B0604020202020204" pitchFamily="34" charset="0"/>
              <a:buChar char="•"/>
            </a:pPr>
            <a:r>
              <a:rPr lang="en-US" sz="2800" dirty="0">
                <a:latin typeface="Arial Rounded MT Bold" panose="020F0704030504030204" pitchFamily="34" charset="0"/>
              </a:rPr>
              <a:t>Ultrasonic Sensor</a:t>
            </a:r>
          </a:p>
          <a:p>
            <a:pPr marL="285750" indent="-285750">
              <a:buFont typeface="Arial" panose="020B0604020202020204" pitchFamily="34" charset="0"/>
              <a:buChar char="•"/>
            </a:pPr>
            <a:r>
              <a:rPr lang="en-US" sz="2800" dirty="0">
                <a:latin typeface="Arial Rounded MT Bold" panose="020F0704030504030204" pitchFamily="34" charset="0"/>
              </a:rPr>
              <a:t>Relay Module</a:t>
            </a:r>
          </a:p>
          <a:p>
            <a:pPr marL="285750" indent="-285750">
              <a:buFont typeface="Arial" panose="020B0604020202020204" pitchFamily="34" charset="0"/>
              <a:buChar char="•"/>
            </a:pPr>
            <a:r>
              <a:rPr lang="en-US" sz="2800" dirty="0">
                <a:latin typeface="Arial Rounded MT Bold" panose="020F0704030504030204" pitchFamily="34" charset="0"/>
              </a:rPr>
              <a:t>Servo Motor</a:t>
            </a:r>
          </a:p>
          <a:p>
            <a:pPr marL="285750" indent="-285750">
              <a:buFont typeface="Arial" panose="020B0604020202020204" pitchFamily="34" charset="0"/>
              <a:buChar char="•"/>
            </a:pPr>
            <a:r>
              <a:rPr lang="en-US" sz="2800" dirty="0">
                <a:latin typeface="Arial Rounded MT Bold" panose="020F0704030504030204" pitchFamily="34" charset="0"/>
              </a:rPr>
              <a:t>Bluetooth Module ( HC_05 )</a:t>
            </a:r>
          </a:p>
          <a:p>
            <a:pPr marL="285750" indent="-285750">
              <a:buFont typeface="Arial" panose="020B0604020202020204" pitchFamily="34" charset="0"/>
              <a:buChar char="•"/>
            </a:pPr>
            <a:r>
              <a:rPr lang="en-US" sz="2800" dirty="0">
                <a:latin typeface="Arial Rounded MT Bold" panose="020F0704030504030204" pitchFamily="34" charset="0"/>
              </a:rPr>
              <a:t>Light </a:t>
            </a:r>
          </a:p>
          <a:p>
            <a:pPr marL="285750" indent="-285750">
              <a:buFont typeface="Arial" panose="020B0604020202020204" pitchFamily="34" charset="0"/>
              <a:buChar char="•"/>
            </a:pPr>
            <a:r>
              <a:rPr lang="en-US" sz="2800" dirty="0">
                <a:latin typeface="Arial Rounded MT Bold" panose="020F0704030504030204" pitchFamily="34" charset="0"/>
              </a:rPr>
              <a:t>Jumper Wire</a:t>
            </a:r>
          </a:p>
          <a:p>
            <a:pPr marL="285750" indent="-285750">
              <a:buFont typeface="Arial" panose="020B0604020202020204" pitchFamily="34" charset="0"/>
              <a:buChar char="•"/>
            </a:pPr>
            <a:endParaRPr lang="en-US" dirty="0">
              <a:latin typeface="Arial Rounded MT Bold" panose="020F0704030504030204" pitchFamily="34" charset="0"/>
            </a:endParaRPr>
          </a:p>
        </p:txBody>
      </p:sp>
    </p:spTree>
    <p:extLst>
      <p:ext uri="{BB962C8B-B14F-4D97-AF65-F5344CB8AC3E}">
        <p14:creationId xmlns:p14="http://schemas.microsoft.com/office/powerpoint/2010/main" val="295507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B0FB99-6FE0-F7F4-5EFE-583B5C663FAD}"/>
              </a:ext>
            </a:extLst>
          </p:cNvPr>
          <p:cNvPicPr>
            <a:picLocks noChangeAspect="1"/>
          </p:cNvPicPr>
          <p:nvPr/>
        </p:nvPicPr>
        <p:blipFill rotWithShape="1">
          <a:blip r:embed="rId2">
            <a:extLst>
              <a:ext uri="{28A0092B-C50C-407E-A947-70E740481C1C}">
                <a14:useLocalDpi xmlns:a14="http://schemas.microsoft.com/office/drawing/2010/main" val="0"/>
              </a:ext>
            </a:extLst>
          </a:blip>
          <a:srcRect b="9340"/>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B7B8D6E-F807-980B-1A28-E3AA196A21E8}"/>
              </a:ext>
            </a:extLst>
          </p:cNvPr>
          <p:cNvSpPr/>
          <p:nvPr/>
        </p:nvSpPr>
        <p:spPr>
          <a:xfrm>
            <a:off x="0" y="0"/>
            <a:ext cx="12192000" cy="6858000"/>
          </a:xfrm>
          <a:prstGeom prst="rect">
            <a:avLst/>
          </a:prstGeom>
          <a:solidFill>
            <a:srgbClr val="474343">
              <a:alpha val="9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DCEF446-EFCB-C419-B5ED-EB7AAEDDE3C2}"/>
              </a:ext>
            </a:extLst>
          </p:cNvPr>
          <p:cNvSpPr txBox="1"/>
          <p:nvPr/>
        </p:nvSpPr>
        <p:spPr>
          <a:xfrm>
            <a:off x="539691" y="335560"/>
            <a:ext cx="3439486" cy="584775"/>
          </a:xfrm>
          <a:prstGeom prst="rect">
            <a:avLst/>
          </a:prstGeom>
          <a:noFill/>
        </p:spPr>
        <p:txBody>
          <a:bodyPr wrap="square" rtlCol="0">
            <a:spAutoFit/>
          </a:bodyPr>
          <a:lstStyle/>
          <a:p>
            <a:r>
              <a:rPr lang="en-US" sz="3200" b="1" dirty="0">
                <a:solidFill>
                  <a:schemeClr val="bg1">
                    <a:lumMod val="95000"/>
                  </a:schemeClr>
                </a:solidFill>
                <a:latin typeface="Arial Rounded MT Bold" panose="020F0704030504030204" pitchFamily="34" charset="0"/>
              </a:rPr>
              <a:t>Arduino Uno :</a:t>
            </a:r>
          </a:p>
        </p:txBody>
      </p:sp>
      <p:pic>
        <p:nvPicPr>
          <p:cNvPr id="9" name="Picture 8">
            <a:extLst>
              <a:ext uri="{FF2B5EF4-FFF2-40B4-BE49-F238E27FC236}">
                <a16:creationId xmlns:a16="http://schemas.microsoft.com/office/drawing/2014/main" id="{AD124803-AB0F-4093-C062-9E6C64E7CD31}"/>
              </a:ext>
            </a:extLst>
          </p:cNvPr>
          <p:cNvPicPr>
            <a:picLocks noChangeAspect="1"/>
          </p:cNvPicPr>
          <p:nvPr/>
        </p:nvPicPr>
        <p:blipFill rotWithShape="1">
          <a:blip r:embed="rId3">
            <a:extLst>
              <a:ext uri="{28A0092B-C50C-407E-A947-70E740481C1C}">
                <a14:useLocalDpi xmlns:a14="http://schemas.microsoft.com/office/drawing/2010/main" val="0"/>
              </a:ext>
            </a:extLst>
          </a:blip>
          <a:srcRect l="8097" t="8202" r="3007" b="6217"/>
          <a:stretch/>
        </p:blipFill>
        <p:spPr>
          <a:xfrm>
            <a:off x="8261758" y="123729"/>
            <a:ext cx="3439486" cy="33112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TextBox 9">
            <a:extLst>
              <a:ext uri="{FF2B5EF4-FFF2-40B4-BE49-F238E27FC236}">
                <a16:creationId xmlns:a16="http://schemas.microsoft.com/office/drawing/2014/main" id="{8189591D-4B70-A943-824F-50D7B41B9DAC}"/>
              </a:ext>
            </a:extLst>
          </p:cNvPr>
          <p:cNvSpPr txBox="1"/>
          <p:nvPr/>
        </p:nvSpPr>
        <p:spPr>
          <a:xfrm>
            <a:off x="480967" y="1182848"/>
            <a:ext cx="7390702" cy="1015663"/>
          </a:xfrm>
          <a:prstGeom prst="rect">
            <a:avLst/>
          </a:prstGeom>
          <a:noFill/>
        </p:spPr>
        <p:txBody>
          <a:bodyPr wrap="square" rtlCol="0">
            <a:spAutoFit/>
          </a:bodyPr>
          <a:lstStyle/>
          <a:p>
            <a:r>
              <a:rPr lang="en-US" dirty="0" err="1">
                <a:solidFill>
                  <a:schemeClr val="bg1"/>
                </a:solidFill>
              </a:rPr>
              <a:t>বর্তমান</a:t>
            </a:r>
            <a:r>
              <a:rPr lang="en-US" dirty="0">
                <a:solidFill>
                  <a:schemeClr val="bg1"/>
                </a:solidFill>
              </a:rPr>
              <a:t> </a:t>
            </a:r>
            <a:r>
              <a:rPr lang="en-US" dirty="0" err="1">
                <a:solidFill>
                  <a:schemeClr val="bg1"/>
                </a:solidFill>
              </a:rPr>
              <a:t>যুগে</a:t>
            </a:r>
            <a:r>
              <a:rPr lang="en-US" dirty="0">
                <a:solidFill>
                  <a:schemeClr val="bg1"/>
                </a:solidFill>
              </a:rPr>
              <a:t> </a:t>
            </a:r>
            <a:r>
              <a:rPr lang="en-US" sz="2000" dirty="0">
                <a:solidFill>
                  <a:schemeClr val="bg1"/>
                </a:solidFill>
              </a:rPr>
              <a:t>ARDUINO </a:t>
            </a:r>
            <a:r>
              <a:rPr lang="en-US" dirty="0" err="1">
                <a:solidFill>
                  <a:schemeClr val="bg1"/>
                </a:solidFill>
              </a:rPr>
              <a:t>একটি</a:t>
            </a:r>
            <a:r>
              <a:rPr lang="en-US" dirty="0">
                <a:solidFill>
                  <a:schemeClr val="bg1"/>
                </a:solidFill>
              </a:rPr>
              <a:t> </a:t>
            </a:r>
            <a:r>
              <a:rPr lang="en-US" dirty="0" err="1">
                <a:solidFill>
                  <a:schemeClr val="bg1"/>
                </a:solidFill>
              </a:rPr>
              <a:t>জনপ্রিয়</a:t>
            </a:r>
            <a:r>
              <a:rPr lang="en-US" dirty="0">
                <a:solidFill>
                  <a:schemeClr val="bg1"/>
                </a:solidFill>
              </a:rPr>
              <a:t> </a:t>
            </a:r>
            <a:r>
              <a:rPr lang="en-US" dirty="0" err="1">
                <a:solidFill>
                  <a:schemeClr val="bg1"/>
                </a:solidFill>
              </a:rPr>
              <a:t>নাম</a:t>
            </a:r>
            <a:r>
              <a:rPr lang="en-US" dirty="0">
                <a:solidFill>
                  <a:schemeClr val="bg1"/>
                </a:solidFill>
              </a:rPr>
              <a:t>। </a:t>
            </a:r>
            <a:r>
              <a:rPr lang="en-US" sz="2000" dirty="0">
                <a:solidFill>
                  <a:schemeClr val="bg1"/>
                </a:solidFill>
              </a:rPr>
              <a:t>Arduino </a:t>
            </a:r>
            <a:r>
              <a:rPr lang="en-US" dirty="0" err="1">
                <a:solidFill>
                  <a:schemeClr val="bg1"/>
                </a:solidFill>
              </a:rPr>
              <a:t>একটি</a:t>
            </a:r>
            <a:r>
              <a:rPr lang="en-US" sz="2000" dirty="0">
                <a:solidFill>
                  <a:schemeClr val="bg1"/>
                </a:solidFill>
              </a:rPr>
              <a:t> Open Source Hardware Development Board , </a:t>
            </a:r>
            <a:r>
              <a:rPr lang="en-US" sz="2000" dirty="0" err="1">
                <a:solidFill>
                  <a:schemeClr val="bg1"/>
                </a:solidFill>
              </a:rPr>
              <a:t>যা</a:t>
            </a:r>
            <a:r>
              <a:rPr lang="en-US" sz="2000" dirty="0">
                <a:solidFill>
                  <a:schemeClr val="bg1"/>
                </a:solidFill>
              </a:rPr>
              <a:t> </a:t>
            </a:r>
            <a:r>
              <a:rPr lang="en-US" sz="2000" dirty="0" err="1">
                <a:solidFill>
                  <a:schemeClr val="bg1"/>
                </a:solidFill>
              </a:rPr>
              <a:t>মূলত</a:t>
            </a:r>
            <a:r>
              <a:rPr lang="en-US" sz="2000" dirty="0">
                <a:solidFill>
                  <a:schemeClr val="bg1"/>
                </a:solidFill>
              </a:rPr>
              <a:t> </a:t>
            </a:r>
            <a:r>
              <a:rPr lang="as-IN" sz="2000" dirty="0">
                <a:solidFill>
                  <a:schemeClr val="bg1">
                    <a:lumMod val="95000"/>
                  </a:schemeClr>
                </a:solidFill>
                <a:latin typeface="Arial Black" panose="020B0A04020102020204" pitchFamily="34" charset="0"/>
              </a:rPr>
              <a:t>মাইক্রোকন্ট্রোলার</a:t>
            </a:r>
            <a:r>
              <a:rPr lang="en-US" sz="2000" dirty="0">
                <a:solidFill>
                  <a:schemeClr val="bg1"/>
                </a:solidFill>
              </a:rPr>
              <a:t> </a:t>
            </a:r>
            <a:r>
              <a:rPr lang="en-US" dirty="0" err="1">
                <a:solidFill>
                  <a:schemeClr val="bg1"/>
                </a:solidFill>
              </a:rPr>
              <a:t>এর</a:t>
            </a:r>
            <a:r>
              <a:rPr lang="en-US" dirty="0">
                <a:solidFill>
                  <a:schemeClr val="bg1"/>
                </a:solidFill>
              </a:rPr>
              <a:t> </a:t>
            </a:r>
            <a:r>
              <a:rPr lang="en-US" dirty="0" err="1">
                <a:solidFill>
                  <a:schemeClr val="bg1"/>
                </a:solidFill>
              </a:rPr>
              <a:t>ব্যাবহারকে</a:t>
            </a:r>
            <a:r>
              <a:rPr lang="en-US" dirty="0">
                <a:solidFill>
                  <a:schemeClr val="bg1"/>
                </a:solidFill>
              </a:rPr>
              <a:t> </a:t>
            </a:r>
            <a:r>
              <a:rPr lang="en-US" dirty="0" err="1">
                <a:solidFill>
                  <a:schemeClr val="bg1"/>
                </a:solidFill>
              </a:rPr>
              <a:t>সহজ</a:t>
            </a:r>
            <a:r>
              <a:rPr lang="en-US" dirty="0">
                <a:solidFill>
                  <a:schemeClr val="bg1"/>
                </a:solidFill>
              </a:rPr>
              <a:t> </a:t>
            </a:r>
            <a:r>
              <a:rPr lang="en-US" dirty="0" err="1">
                <a:solidFill>
                  <a:schemeClr val="bg1"/>
                </a:solidFill>
              </a:rPr>
              <a:t>করে</a:t>
            </a:r>
            <a:r>
              <a:rPr lang="en-US" dirty="0">
                <a:solidFill>
                  <a:schemeClr val="bg1"/>
                </a:solidFill>
              </a:rPr>
              <a:t> </a:t>
            </a:r>
            <a:r>
              <a:rPr lang="en-US" dirty="0" err="1">
                <a:solidFill>
                  <a:schemeClr val="bg1"/>
                </a:solidFill>
              </a:rPr>
              <a:t>তুলে</a:t>
            </a:r>
            <a:r>
              <a:rPr lang="en-US" sz="2000" dirty="0">
                <a:solidFill>
                  <a:schemeClr val="bg1"/>
                </a:solidFill>
              </a:rPr>
              <a:t>।</a:t>
            </a:r>
          </a:p>
        </p:txBody>
      </p:sp>
      <p:sp>
        <p:nvSpPr>
          <p:cNvPr id="11" name="TextBox 10">
            <a:extLst>
              <a:ext uri="{FF2B5EF4-FFF2-40B4-BE49-F238E27FC236}">
                <a16:creationId xmlns:a16="http://schemas.microsoft.com/office/drawing/2014/main" id="{7C429B0E-18C8-52D1-3B69-2FEDAB28D714}"/>
              </a:ext>
            </a:extLst>
          </p:cNvPr>
          <p:cNvSpPr txBox="1"/>
          <p:nvPr/>
        </p:nvSpPr>
        <p:spPr>
          <a:xfrm>
            <a:off x="490756" y="2434471"/>
            <a:ext cx="6870584" cy="1631216"/>
          </a:xfrm>
          <a:prstGeom prst="rect">
            <a:avLst/>
          </a:prstGeom>
          <a:noFill/>
        </p:spPr>
        <p:txBody>
          <a:bodyPr wrap="square" rtlCol="0">
            <a:spAutoFit/>
          </a:bodyPr>
          <a:lstStyle/>
          <a:p>
            <a:r>
              <a:rPr lang="as-IN" sz="2000" i="0" dirty="0">
                <a:solidFill>
                  <a:schemeClr val="bg1">
                    <a:lumMod val="95000"/>
                  </a:schemeClr>
                </a:solidFill>
                <a:latin typeface="Arial Black" panose="020B0A04020102020204" pitchFamily="34" charset="0"/>
              </a:rPr>
              <a:t>মাইক্রোকন্ট্রোলার হচ্ছে ছোট্ট চিপ বা প্রোগ্রামেবল আইসি যা একটি সিঙ্গেল চিপ মাইক্রোকম্পিউটার নামে পরিচিত। চিপটিকে কোন ইলেকট্রনিক্স যন্ত্রের সাথে ইন্টারফেস করে নির্দেশনার মাধ্যমে পরিচালনা করা যায়। মাইক্রোকন্ট্রোলার বিভিন্ন মেশিন বা যন্ত্রপাতিকে স্বয়ংক্রিয়ভাবে কাজ করানোর জন্য ব্যবহৃত হয়।</a:t>
            </a:r>
            <a:endParaRPr lang="en-US" sz="2000" dirty="0">
              <a:solidFill>
                <a:schemeClr val="bg1">
                  <a:lumMod val="95000"/>
                </a:schemeClr>
              </a:solidFill>
              <a:latin typeface="Arial Black" panose="020B0A04020102020204" pitchFamily="34" charset="0"/>
            </a:endParaRPr>
          </a:p>
        </p:txBody>
      </p:sp>
      <p:sp>
        <p:nvSpPr>
          <p:cNvPr id="14" name="TextBox 13">
            <a:extLst>
              <a:ext uri="{FF2B5EF4-FFF2-40B4-BE49-F238E27FC236}">
                <a16:creationId xmlns:a16="http://schemas.microsoft.com/office/drawing/2014/main" id="{0148DE72-ABB8-B712-C031-90E2885C36F4}"/>
              </a:ext>
            </a:extLst>
          </p:cNvPr>
          <p:cNvSpPr txBox="1"/>
          <p:nvPr/>
        </p:nvSpPr>
        <p:spPr>
          <a:xfrm>
            <a:off x="539691" y="4257625"/>
            <a:ext cx="7331978" cy="1938992"/>
          </a:xfrm>
          <a:prstGeom prst="rect">
            <a:avLst/>
          </a:prstGeom>
          <a:noFill/>
        </p:spPr>
        <p:txBody>
          <a:bodyPr wrap="square" rtlCol="0">
            <a:spAutoFit/>
          </a:bodyPr>
          <a:lstStyle/>
          <a:p>
            <a:r>
              <a:rPr lang="en-US" sz="2000" dirty="0">
                <a:solidFill>
                  <a:schemeClr val="bg1"/>
                </a:solidFill>
              </a:rPr>
              <a:t>Arduino</a:t>
            </a:r>
            <a:r>
              <a:rPr lang="en-US" sz="1800" dirty="0">
                <a:solidFill>
                  <a:schemeClr val="bg1"/>
                </a:solidFill>
              </a:rPr>
              <a:t> </a:t>
            </a:r>
            <a:r>
              <a:rPr lang="en-US" sz="1800" dirty="0" err="1">
                <a:solidFill>
                  <a:schemeClr val="bg1"/>
                </a:solidFill>
              </a:rPr>
              <a:t>তে</a:t>
            </a:r>
            <a:r>
              <a:rPr lang="en-US" sz="1800" dirty="0">
                <a:solidFill>
                  <a:schemeClr val="bg1"/>
                </a:solidFill>
              </a:rPr>
              <a:t>  ১৪ </a:t>
            </a:r>
            <a:r>
              <a:rPr lang="en-US" sz="1800" dirty="0" err="1">
                <a:solidFill>
                  <a:schemeClr val="bg1"/>
                </a:solidFill>
              </a:rPr>
              <a:t>টি</a:t>
            </a:r>
            <a:r>
              <a:rPr lang="en-US" sz="1800" dirty="0">
                <a:solidFill>
                  <a:schemeClr val="bg1"/>
                </a:solidFill>
              </a:rPr>
              <a:t> </a:t>
            </a:r>
            <a:r>
              <a:rPr lang="en-US" sz="1800" dirty="0" err="1">
                <a:solidFill>
                  <a:schemeClr val="bg1"/>
                </a:solidFill>
              </a:rPr>
              <a:t>ডিজিটাল</a:t>
            </a:r>
            <a:r>
              <a:rPr lang="en-US" sz="1800" dirty="0">
                <a:solidFill>
                  <a:schemeClr val="bg1"/>
                </a:solidFill>
              </a:rPr>
              <a:t> </a:t>
            </a:r>
            <a:r>
              <a:rPr lang="en-US" sz="1800" dirty="0" err="1">
                <a:solidFill>
                  <a:schemeClr val="bg1"/>
                </a:solidFill>
              </a:rPr>
              <a:t>ইনপুট</a:t>
            </a:r>
            <a:r>
              <a:rPr lang="en-US" sz="1800" dirty="0">
                <a:solidFill>
                  <a:schemeClr val="bg1"/>
                </a:solidFill>
              </a:rPr>
              <a:t>/</a:t>
            </a:r>
            <a:r>
              <a:rPr lang="en-US" sz="1800" dirty="0" err="1">
                <a:solidFill>
                  <a:schemeClr val="bg1"/>
                </a:solidFill>
              </a:rPr>
              <a:t>আউটপুট</a:t>
            </a:r>
            <a:r>
              <a:rPr lang="en-US" sz="1800" dirty="0">
                <a:solidFill>
                  <a:schemeClr val="bg1"/>
                </a:solidFill>
              </a:rPr>
              <a:t> </a:t>
            </a:r>
            <a:r>
              <a:rPr lang="en-US" sz="1800" dirty="0" err="1">
                <a:solidFill>
                  <a:schemeClr val="bg1"/>
                </a:solidFill>
              </a:rPr>
              <a:t>পিন</a:t>
            </a:r>
            <a:r>
              <a:rPr lang="en-US" sz="1800" dirty="0">
                <a:solidFill>
                  <a:schemeClr val="bg1"/>
                </a:solidFill>
              </a:rPr>
              <a:t> ,</a:t>
            </a:r>
            <a:r>
              <a:rPr lang="en-US" dirty="0">
                <a:solidFill>
                  <a:schemeClr val="bg1"/>
                </a:solidFill>
              </a:rPr>
              <a:t> ৬ </a:t>
            </a:r>
            <a:r>
              <a:rPr lang="en-US" dirty="0" err="1">
                <a:solidFill>
                  <a:schemeClr val="bg1"/>
                </a:solidFill>
              </a:rPr>
              <a:t>টি</a:t>
            </a:r>
            <a:r>
              <a:rPr lang="en-US" dirty="0">
                <a:solidFill>
                  <a:schemeClr val="bg1"/>
                </a:solidFill>
              </a:rPr>
              <a:t> </a:t>
            </a:r>
            <a:r>
              <a:rPr lang="en-US" dirty="0" err="1">
                <a:solidFill>
                  <a:schemeClr val="bg1"/>
                </a:solidFill>
              </a:rPr>
              <a:t>এনালগ</a:t>
            </a:r>
            <a:r>
              <a:rPr lang="en-US" dirty="0">
                <a:solidFill>
                  <a:schemeClr val="bg1"/>
                </a:solidFill>
              </a:rPr>
              <a:t> </a:t>
            </a:r>
            <a:r>
              <a:rPr lang="en-US" dirty="0" err="1">
                <a:solidFill>
                  <a:schemeClr val="bg1"/>
                </a:solidFill>
              </a:rPr>
              <a:t>ইনপুট</a:t>
            </a:r>
            <a:r>
              <a:rPr lang="en-US" dirty="0">
                <a:solidFill>
                  <a:schemeClr val="bg1"/>
                </a:solidFill>
              </a:rPr>
              <a:t> </a:t>
            </a:r>
            <a:r>
              <a:rPr lang="en-US" dirty="0" err="1">
                <a:solidFill>
                  <a:schemeClr val="bg1"/>
                </a:solidFill>
              </a:rPr>
              <a:t>পিন</a:t>
            </a:r>
            <a:r>
              <a:rPr lang="en-US" dirty="0">
                <a:solidFill>
                  <a:schemeClr val="bg1"/>
                </a:solidFill>
              </a:rPr>
              <a:t>, </a:t>
            </a:r>
            <a:r>
              <a:rPr lang="en-US" dirty="0" err="1">
                <a:solidFill>
                  <a:schemeClr val="bg1"/>
                </a:solidFill>
              </a:rPr>
              <a:t>একটি</a:t>
            </a:r>
            <a:r>
              <a:rPr lang="en-US" dirty="0">
                <a:solidFill>
                  <a:schemeClr val="bg1"/>
                </a:solidFill>
              </a:rPr>
              <a:t> </a:t>
            </a:r>
            <a:r>
              <a:rPr lang="en-US" sz="2000" dirty="0">
                <a:solidFill>
                  <a:schemeClr val="bg1"/>
                </a:solidFill>
              </a:rPr>
              <a:t>USB</a:t>
            </a:r>
            <a:r>
              <a:rPr lang="en-US" dirty="0">
                <a:solidFill>
                  <a:schemeClr val="bg1"/>
                </a:solidFill>
              </a:rPr>
              <a:t> </a:t>
            </a:r>
            <a:r>
              <a:rPr lang="en-US" dirty="0" err="1">
                <a:solidFill>
                  <a:schemeClr val="bg1"/>
                </a:solidFill>
              </a:rPr>
              <a:t>পোর্ট</a:t>
            </a:r>
            <a:r>
              <a:rPr lang="en-US" dirty="0">
                <a:solidFill>
                  <a:schemeClr val="bg1"/>
                </a:solidFill>
              </a:rPr>
              <a:t> </a:t>
            </a:r>
            <a:r>
              <a:rPr lang="en-US" dirty="0" err="1">
                <a:solidFill>
                  <a:schemeClr val="bg1"/>
                </a:solidFill>
              </a:rPr>
              <a:t>যা</a:t>
            </a:r>
            <a:r>
              <a:rPr lang="en-US" dirty="0">
                <a:solidFill>
                  <a:schemeClr val="bg1"/>
                </a:solidFill>
              </a:rPr>
              <a:t> </a:t>
            </a:r>
            <a:r>
              <a:rPr lang="en-US" dirty="0" err="1">
                <a:solidFill>
                  <a:schemeClr val="bg1"/>
                </a:solidFill>
              </a:rPr>
              <a:t>প্রোগ্রাম</a:t>
            </a:r>
            <a:r>
              <a:rPr lang="en-US" dirty="0">
                <a:solidFill>
                  <a:schemeClr val="bg1"/>
                </a:solidFill>
              </a:rPr>
              <a:t> Arduino </a:t>
            </a:r>
            <a:r>
              <a:rPr lang="en-US" dirty="0" err="1">
                <a:solidFill>
                  <a:schemeClr val="bg1"/>
                </a:solidFill>
              </a:rPr>
              <a:t>তে</a:t>
            </a:r>
            <a:r>
              <a:rPr lang="en-US" dirty="0">
                <a:solidFill>
                  <a:schemeClr val="bg1"/>
                </a:solidFill>
              </a:rPr>
              <a:t> </a:t>
            </a:r>
            <a:r>
              <a:rPr lang="en-US" sz="2000" dirty="0">
                <a:solidFill>
                  <a:schemeClr val="bg1"/>
                </a:solidFill>
              </a:rPr>
              <a:t>Upload</a:t>
            </a:r>
            <a:r>
              <a:rPr lang="en-US" dirty="0">
                <a:solidFill>
                  <a:schemeClr val="bg1"/>
                </a:solidFill>
              </a:rPr>
              <a:t> </a:t>
            </a:r>
            <a:r>
              <a:rPr lang="en-US" dirty="0" err="1">
                <a:solidFill>
                  <a:schemeClr val="bg1"/>
                </a:solidFill>
              </a:rPr>
              <a:t>করতে</a:t>
            </a:r>
            <a:r>
              <a:rPr lang="en-US" dirty="0">
                <a:solidFill>
                  <a:schemeClr val="bg1"/>
                </a:solidFill>
              </a:rPr>
              <a:t> </a:t>
            </a:r>
            <a:r>
              <a:rPr lang="en-US" dirty="0" err="1">
                <a:solidFill>
                  <a:schemeClr val="bg1"/>
                </a:solidFill>
              </a:rPr>
              <a:t>ব্যবহার</a:t>
            </a:r>
            <a:r>
              <a:rPr lang="en-US" dirty="0">
                <a:solidFill>
                  <a:schemeClr val="bg1"/>
                </a:solidFill>
              </a:rPr>
              <a:t> </a:t>
            </a:r>
            <a:r>
              <a:rPr lang="en-US" dirty="0" err="1">
                <a:solidFill>
                  <a:schemeClr val="bg1"/>
                </a:solidFill>
              </a:rPr>
              <a:t>করা</a:t>
            </a:r>
            <a:r>
              <a:rPr lang="en-US" dirty="0">
                <a:solidFill>
                  <a:schemeClr val="bg1"/>
                </a:solidFill>
              </a:rPr>
              <a:t> </a:t>
            </a:r>
            <a:r>
              <a:rPr lang="en-US" dirty="0" err="1">
                <a:solidFill>
                  <a:schemeClr val="bg1"/>
                </a:solidFill>
              </a:rPr>
              <a:t>হয়</a:t>
            </a:r>
            <a:r>
              <a:rPr lang="en-US" dirty="0">
                <a:solidFill>
                  <a:schemeClr val="bg1"/>
                </a:solidFill>
              </a:rPr>
              <a:t>,</a:t>
            </a:r>
            <a:r>
              <a:rPr lang="en-US" b="0" i="0" dirty="0">
                <a:solidFill>
                  <a:srgbClr val="202124"/>
                </a:solidFill>
                <a:effectLst/>
                <a:latin typeface="Google Sans"/>
              </a:rPr>
              <a:t> </a:t>
            </a:r>
            <a:r>
              <a:rPr lang="en-US" b="0" i="0" dirty="0" err="1">
                <a:solidFill>
                  <a:schemeClr val="bg1">
                    <a:lumMod val="95000"/>
                  </a:schemeClr>
                </a:solidFill>
                <a:effectLst/>
                <a:latin typeface="Google Sans"/>
              </a:rPr>
              <a:t>একটি</a:t>
            </a:r>
            <a:r>
              <a:rPr lang="en-US" b="0" i="0" dirty="0">
                <a:solidFill>
                  <a:schemeClr val="bg1">
                    <a:lumMod val="95000"/>
                  </a:schemeClr>
                </a:solidFill>
                <a:effectLst/>
                <a:latin typeface="Google Sans"/>
              </a:rPr>
              <a:t>  </a:t>
            </a:r>
            <a:r>
              <a:rPr lang="en-US" sz="2000" b="0" i="0" dirty="0">
                <a:solidFill>
                  <a:schemeClr val="bg1">
                    <a:lumMod val="95000"/>
                  </a:schemeClr>
                </a:solidFill>
                <a:effectLst/>
                <a:latin typeface="Google Sans"/>
              </a:rPr>
              <a:t>power</a:t>
            </a:r>
            <a:r>
              <a:rPr lang="en-US" b="0" i="0" dirty="0">
                <a:solidFill>
                  <a:schemeClr val="bg1">
                    <a:lumMod val="95000"/>
                  </a:schemeClr>
                </a:solidFill>
                <a:effectLst/>
                <a:latin typeface="Google Sans"/>
              </a:rPr>
              <a:t> </a:t>
            </a:r>
            <a:r>
              <a:rPr lang="en-US" sz="2000" b="0" i="0" dirty="0">
                <a:solidFill>
                  <a:schemeClr val="bg1">
                    <a:lumMod val="95000"/>
                  </a:schemeClr>
                </a:solidFill>
                <a:effectLst/>
                <a:latin typeface="Google Sans"/>
              </a:rPr>
              <a:t>jack</a:t>
            </a:r>
            <a:r>
              <a:rPr lang="en-US" b="0" i="0" dirty="0">
                <a:solidFill>
                  <a:schemeClr val="bg1">
                    <a:lumMod val="95000"/>
                  </a:schemeClr>
                </a:solidFill>
                <a:effectLst/>
                <a:latin typeface="Google Sans"/>
              </a:rPr>
              <a:t> </a:t>
            </a:r>
            <a:r>
              <a:rPr lang="en-US" b="0" i="0" dirty="0" err="1">
                <a:solidFill>
                  <a:schemeClr val="bg1">
                    <a:lumMod val="95000"/>
                  </a:schemeClr>
                </a:solidFill>
                <a:effectLst/>
                <a:latin typeface="Google Sans"/>
              </a:rPr>
              <a:t>এবং</a:t>
            </a:r>
            <a:r>
              <a:rPr lang="en-US" b="0" i="0" dirty="0">
                <a:solidFill>
                  <a:schemeClr val="bg1">
                    <a:lumMod val="95000"/>
                  </a:schemeClr>
                </a:solidFill>
                <a:effectLst/>
                <a:latin typeface="Google Sans"/>
              </a:rPr>
              <a:t> </a:t>
            </a:r>
            <a:r>
              <a:rPr lang="en-US" sz="2000" b="0" i="0" dirty="0">
                <a:solidFill>
                  <a:schemeClr val="bg1">
                    <a:lumMod val="95000"/>
                  </a:schemeClr>
                </a:solidFill>
                <a:effectLst/>
                <a:latin typeface="Google Sans"/>
              </a:rPr>
              <a:t>Reset</a:t>
            </a:r>
            <a:r>
              <a:rPr lang="en-US" b="0" i="0" dirty="0">
                <a:solidFill>
                  <a:schemeClr val="bg1">
                    <a:lumMod val="95000"/>
                  </a:schemeClr>
                </a:solidFill>
                <a:effectLst/>
                <a:latin typeface="Google Sans"/>
              </a:rPr>
              <a:t> </a:t>
            </a:r>
            <a:r>
              <a:rPr lang="en-US" b="0" i="0" dirty="0" err="1">
                <a:solidFill>
                  <a:schemeClr val="bg1">
                    <a:lumMod val="95000"/>
                  </a:schemeClr>
                </a:solidFill>
                <a:effectLst/>
                <a:latin typeface="Google Sans"/>
              </a:rPr>
              <a:t>বাটুন</a:t>
            </a:r>
            <a:r>
              <a:rPr lang="en-US" b="0" i="0" dirty="0">
                <a:solidFill>
                  <a:schemeClr val="bg1">
                    <a:lumMod val="95000"/>
                  </a:schemeClr>
                </a:solidFill>
                <a:effectLst/>
                <a:latin typeface="Google Sans"/>
              </a:rPr>
              <a:t> </a:t>
            </a:r>
            <a:r>
              <a:rPr lang="en-US" b="0" i="0" dirty="0" err="1">
                <a:solidFill>
                  <a:schemeClr val="bg1">
                    <a:lumMod val="95000"/>
                  </a:schemeClr>
                </a:solidFill>
                <a:effectLst/>
                <a:latin typeface="Google Sans"/>
              </a:rPr>
              <a:t>রয়েছে</a:t>
            </a:r>
            <a:r>
              <a:rPr lang="en-US" b="0" i="0" dirty="0">
                <a:solidFill>
                  <a:schemeClr val="bg1">
                    <a:lumMod val="95000"/>
                  </a:schemeClr>
                </a:solidFill>
                <a:effectLst/>
                <a:latin typeface="Google Sans"/>
              </a:rPr>
              <a:t>।</a:t>
            </a:r>
            <a:r>
              <a:rPr lang="en-US" dirty="0">
                <a:solidFill>
                  <a:schemeClr val="bg1">
                    <a:lumMod val="95000"/>
                  </a:schemeClr>
                </a:solidFill>
              </a:rPr>
              <a:t> </a:t>
            </a:r>
          </a:p>
          <a:p>
            <a:endParaRPr lang="en-US" dirty="0">
              <a:solidFill>
                <a:schemeClr val="bg1">
                  <a:lumMod val="95000"/>
                </a:schemeClr>
              </a:solidFill>
            </a:endParaRPr>
          </a:p>
          <a:p>
            <a:r>
              <a:rPr lang="en-US" dirty="0">
                <a:solidFill>
                  <a:schemeClr val="bg1"/>
                </a:solidFill>
              </a:rPr>
              <a:t>Arduino </a:t>
            </a:r>
            <a:r>
              <a:rPr lang="en-US" dirty="0" err="1">
                <a:solidFill>
                  <a:schemeClr val="bg1"/>
                </a:solidFill>
              </a:rPr>
              <a:t>তে</a:t>
            </a:r>
            <a:r>
              <a:rPr lang="en-US" dirty="0">
                <a:solidFill>
                  <a:schemeClr val="bg1"/>
                </a:solidFill>
              </a:rPr>
              <a:t> </a:t>
            </a:r>
            <a:r>
              <a:rPr lang="en-US" dirty="0" err="1">
                <a:solidFill>
                  <a:schemeClr val="bg1"/>
                </a:solidFill>
              </a:rPr>
              <a:t>মূলত</a:t>
            </a:r>
            <a:r>
              <a:rPr lang="en-US" dirty="0">
                <a:solidFill>
                  <a:schemeClr val="bg1"/>
                </a:solidFill>
              </a:rPr>
              <a:t> </a:t>
            </a:r>
            <a:r>
              <a:rPr lang="en-US" sz="2000" dirty="0">
                <a:solidFill>
                  <a:schemeClr val="bg1"/>
                </a:solidFill>
              </a:rPr>
              <a:t>Programming</a:t>
            </a:r>
            <a:r>
              <a:rPr lang="en-US" dirty="0">
                <a:solidFill>
                  <a:schemeClr val="bg1"/>
                </a:solidFill>
              </a:rPr>
              <a:t> </a:t>
            </a:r>
            <a:r>
              <a:rPr lang="en-US" dirty="0" err="1">
                <a:solidFill>
                  <a:schemeClr val="bg1"/>
                </a:solidFill>
              </a:rPr>
              <a:t>করা</a:t>
            </a:r>
            <a:r>
              <a:rPr lang="en-US" dirty="0">
                <a:solidFill>
                  <a:schemeClr val="bg1"/>
                </a:solidFill>
              </a:rPr>
              <a:t> </a:t>
            </a:r>
            <a:r>
              <a:rPr lang="en-US" dirty="0" err="1">
                <a:solidFill>
                  <a:schemeClr val="bg1"/>
                </a:solidFill>
              </a:rPr>
              <a:t>হয়</a:t>
            </a:r>
            <a:r>
              <a:rPr lang="en-US" dirty="0">
                <a:solidFill>
                  <a:schemeClr val="bg1"/>
                </a:solidFill>
              </a:rPr>
              <a:t>  </a:t>
            </a:r>
            <a:r>
              <a:rPr lang="en-US" sz="2400" b="1" i="1" dirty="0">
                <a:solidFill>
                  <a:schemeClr val="bg1"/>
                </a:solidFill>
              </a:rPr>
              <a:t>C</a:t>
            </a:r>
            <a:r>
              <a:rPr lang="en-US" dirty="0">
                <a:solidFill>
                  <a:schemeClr val="bg1"/>
                </a:solidFill>
              </a:rPr>
              <a:t>  </a:t>
            </a:r>
            <a:r>
              <a:rPr lang="en-US" dirty="0" err="1">
                <a:solidFill>
                  <a:schemeClr val="bg1"/>
                </a:solidFill>
              </a:rPr>
              <a:t>এবং</a:t>
            </a:r>
            <a:r>
              <a:rPr lang="en-US" dirty="0">
                <a:solidFill>
                  <a:schemeClr val="bg1"/>
                </a:solidFill>
              </a:rPr>
              <a:t>  </a:t>
            </a:r>
            <a:r>
              <a:rPr lang="en-US" sz="2400" b="1" i="1" dirty="0">
                <a:solidFill>
                  <a:schemeClr val="bg1"/>
                </a:solidFill>
              </a:rPr>
              <a:t>C++</a:t>
            </a:r>
            <a:r>
              <a:rPr lang="en-US" sz="2400" b="1" dirty="0">
                <a:solidFill>
                  <a:schemeClr val="bg1"/>
                </a:solidFill>
              </a:rPr>
              <a:t> </a:t>
            </a:r>
            <a:r>
              <a:rPr lang="en-US" sz="2000" dirty="0">
                <a:solidFill>
                  <a:schemeClr val="bg1"/>
                </a:solidFill>
              </a:rPr>
              <a:t>Language </a:t>
            </a:r>
            <a:r>
              <a:rPr lang="en-US" dirty="0" err="1">
                <a:solidFill>
                  <a:schemeClr val="bg1"/>
                </a:solidFill>
              </a:rPr>
              <a:t>ব্যবহার</a:t>
            </a:r>
            <a:r>
              <a:rPr lang="en-US" dirty="0">
                <a:solidFill>
                  <a:schemeClr val="bg1"/>
                </a:solidFill>
              </a:rPr>
              <a:t> </a:t>
            </a:r>
            <a:r>
              <a:rPr lang="en-US" dirty="0" err="1">
                <a:solidFill>
                  <a:schemeClr val="bg1"/>
                </a:solidFill>
              </a:rPr>
              <a:t>করে</a:t>
            </a:r>
            <a:r>
              <a:rPr lang="en-US" dirty="0">
                <a:solidFill>
                  <a:schemeClr val="bg1"/>
                </a:solidFill>
              </a:rPr>
              <a:t>।</a:t>
            </a:r>
            <a:endParaRPr lang="en-US" dirty="0">
              <a:solidFill>
                <a:schemeClr val="bg1">
                  <a:lumMod val="95000"/>
                </a:schemeClr>
              </a:solidFill>
            </a:endParaRPr>
          </a:p>
        </p:txBody>
      </p:sp>
      <p:pic>
        <p:nvPicPr>
          <p:cNvPr id="18" name="Picture 17">
            <a:extLst>
              <a:ext uri="{FF2B5EF4-FFF2-40B4-BE49-F238E27FC236}">
                <a16:creationId xmlns:a16="http://schemas.microsoft.com/office/drawing/2014/main" id="{1A25A2FA-F110-7E71-74B2-95A6EB53E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634" y="4065687"/>
            <a:ext cx="3829733" cy="20194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11455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25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0">
                                            <p:txEl>
                                              <p:pRg st="0" end="0"/>
                                            </p:txEl>
                                          </p:spTgt>
                                        </p:tgtEl>
                                      </p:cBhvr>
                                    </p:animEffect>
                                  </p:childTnLst>
                                </p:cTn>
                              </p:par>
                              <p:par>
                                <p:cTn id="12" presetID="53" presetClass="entr" presetSubtype="16"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nodeType="clickEffect">
                                  <p:stCondLst>
                                    <p:cond delay="0"/>
                                  </p:stCondLst>
                                  <p:iterate type="lt">
                                    <p:tmPct val="10000"/>
                                  </p:iterate>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p:cTn id="21" dur="250" fill="hold"/>
                                        <p:tgtEl>
                                          <p:spTgt spid="1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250" fill="hold"/>
                                        <p:tgtEl>
                                          <p:spTgt spid="11">
                                            <p:txEl>
                                              <p:pRg st="0" end="0"/>
                                            </p:txEl>
                                          </p:spTgt>
                                        </p:tgtEl>
                                        <p:attrNameLst>
                                          <p:attrName>ppt_y</p:attrName>
                                        </p:attrNameLst>
                                      </p:cBhvr>
                                      <p:tavLst>
                                        <p:tav tm="0">
                                          <p:val>
                                            <p:strVal val="#ppt_y"/>
                                          </p:val>
                                        </p:tav>
                                        <p:tav tm="100000">
                                          <p:val>
                                            <p:strVal val="#ppt_y"/>
                                          </p:val>
                                        </p:tav>
                                      </p:tavLst>
                                    </p:anim>
                                    <p:anim calcmode="lin" valueType="num">
                                      <p:cBhvr>
                                        <p:cTn id="23" dur="250" fill="hold"/>
                                        <p:tgtEl>
                                          <p:spTgt spid="1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250" fill="hold"/>
                                        <p:tgtEl>
                                          <p:spTgt spid="1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250" tmFilter="0,0; .5, 1; 1, 1"/>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1" presetClass="entr" presetSubtype="0" fill="hold" nodeType="clickEffect">
                                  <p:stCondLst>
                                    <p:cond delay="0"/>
                                  </p:stCondLst>
                                  <p:iterate type="lt">
                                    <p:tmPct val="10000"/>
                                  </p:iterate>
                                  <p:childTnLst>
                                    <p:set>
                                      <p:cBhvr>
                                        <p:cTn id="29" dur="1" fill="hold">
                                          <p:stCondLst>
                                            <p:cond delay="0"/>
                                          </p:stCondLst>
                                        </p:cTn>
                                        <p:tgtEl>
                                          <p:spTgt spid="14">
                                            <p:txEl>
                                              <p:pRg st="0" end="0"/>
                                            </p:txEl>
                                          </p:spTgt>
                                        </p:tgtEl>
                                        <p:attrNameLst>
                                          <p:attrName>style.visibility</p:attrName>
                                        </p:attrNameLst>
                                      </p:cBhvr>
                                      <p:to>
                                        <p:strVal val="visible"/>
                                      </p:to>
                                    </p:set>
                                    <p:anim calcmode="lin" valueType="num">
                                      <p:cBhvr>
                                        <p:cTn id="30" dur="250" fill="hold"/>
                                        <p:tgtEl>
                                          <p:spTgt spid="1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250" fill="hold"/>
                                        <p:tgtEl>
                                          <p:spTgt spid="14">
                                            <p:txEl>
                                              <p:pRg st="0" end="0"/>
                                            </p:txEl>
                                          </p:spTgt>
                                        </p:tgtEl>
                                        <p:attrNameLst>
                                          <p:attrName>ppt_y</p:attrName>
                                        </p:attrNameLst>
                                      </p:cBhvr>
                                      <p:tavLst>
                                        <p:tav tm="0">
                                          <p:val>
                                            <p:strVal val="#ppt_y"/>
                                          </p:val>
                                        </p:tav>
                                        <p:tav tm="100000">
                                          <p:val>
                                            <p:strVal val="#ppt_y"/>
                                          </p:val>
                                        </p:tav>
                                      </p:tavLst>
                                    </p:anim>
                                    <p:anim calcmode="lin" valueType="num">
                                      <p:cBhvr>
                                        <p:cTn id="32" dur="250" fill="hold"/>
                                        <p:tgtEl>
                                          <p:spTgt spid="1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250" fill="hold"/>
                                        <p:tgtEl>
                                          <p:spTgt spid="1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250" tmFilter="0,0; .5, 1; 1, 1"/>
                                        <p:tgtEl>
                                          <p:spTgt spid="14">
                                            <p:txEl>
                                              <p:pRg st="0" end="0"/>
                                            </p:txEl>
                                          </p:spTgt>
                                        </p:tgtEl>
                                      </p:cBhvr>
                                    </p:animEffect>
                                  </p:childTnLst>
                                </p:cTn>
                              </p:par>
                              <p:par>
                                <p:cTn id="35" presetID="2" presetClass="entr" presetSubtype="2"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750" fill="hold"/>
                                        <p:tgtEl>
                                          <p:spTgt spid="18"/>
                                        </p:tgtEl>
                                        <p:attrNameLst>
                                          <p:attrName>ppt_x</p:attrName>
                                        </p:attrNameLst>
                                      </p:cBhvr>
                                      <p:tavLst>
                                        <p:tav tm="0">
                                          <p:val>
                                            <p:strVal val="1+#ppt_w/2"/>
                                          </p:val>
                                        </p:tav>
                                        <p:tav tm="100000">
                                          <p:val>
                                            <p:strVal val="#ppt_x"/>
                                          </p:val>
                                        </p:tav>
                                      </p:tavLst>
                                    </p:anim>
                                    <p:anim calcmode="lin" valueType="num">
                                      <p:cBhvr additive="base">
                                        <p:cTn id="38" dur="750" fill="hold"/>
                                        <p:tgtEl>
                                          <p:spTgt spid="18"/>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750" fill="hold"/>
                                        <p:tgtEl>
                                          <p:spTgt spid="18"/>
                                        </p:tgtEl>
                                        <p:attrNameLst>
                                          <p:attrName>ppt_x</p:attrName>
                                        </p:attrNameLst>
                                      </p:cBhvr>
                                      <p:tavLst>
                                        <p:tav tm="0">
                                          <p:val>
                                            <p:strVal val="1+#ppt_w/2"/>
                                          </p:val>
                                        </p:tav>
                                        <p:tav tm="100000">
                                          <p:val>
                                            <p:strVal val="#ppt_x"/>
                                          </p:val>
                                        </p:tav>
                                      </p:tavLst>
                                    </p:anim>
                                    <p:anim calcmode="lin" valueType="num">
                                      <p:cBhvr additive="base">
                                        <p:cTn id="42" dur="7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1" presetClass="entr" presetSubtype="0" fill="hold" nodeType="clickEffect">
                                  <p:stCondLst>
                                    <p:cond delay="0"/>
                                  </p:stCondLst>
                                  <p:iterate type="lt">
                                    <p:tmPct val="10000"/>
                                  </p:iterate>
                                  <p:childTnLst>
                                    <p:set>
                                      <p:cBhvr>
                                        <p:cTn id="46" dur="1" fill="hold">
                                          <p:stCondLst>
                                            <p:cond delay="0"/>
                                          </p:stCondLst>
                                        </p:cTn>
                                        <p:tgtEl>
                                          <p:spTgt spid="14">
                                            <p:txEl>
                                              <p:pRg st="2" end="2"/>
                                            </p:txEl>
                                          </p:spTgt>
                                        </p:tgtEl>
                                        <p:attrNameLst>
                                          <p:attrName>style.visibility</p:attrName>
                                        </p:attrNameLst>
                                      </p:cBhvr>
                                      <p:to>
                                        <p:strVal val="visible"/>
                                      </p:to>
                                    </p:set>
                                    <p:anim calcmode="lin" valueType="num">
                                      <p:cBhvr>
                                        <p:cTn id="47" dur="250" fill="hold"/>
                                        <p:tgtEl>
                                          <p:spTgt spid="14">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48" dur="250" fill="hold"/>
                                        <p:tgtEl>
                                          <p:spTgt spid="14">
                                            <p:txEl>
                                              <p:pRg st="2" end="2"/>
                                            </p:txEl>
                                          </p:spTgt>
                                        </p:tgtEl>
                                        <p:attrNameLst>
                                          <p:attrName>ppt_y</p:attrName>
                                        </p:attrNameLst>
                                      </p:cBhvr>
                                      <p:tavLst>
                                        <p:tav tm="0">
                                          <p:val>
                                            <p:strVal val="#ppt_y"/>
                                          </p:val>
                                        </p:tav>
                                        <p:tav tm="100000">
                                          <p:val>
                                            <p:strVal val="#ppt_y"/>
                                          </p:val>
                                        </p:tav>
                                      </p:tavLst>
                                    </p:anim>
                                    <p:anim calcmode="lin" valueType="num">
                                      <p:cBhvr>
                                        <p:cTn id="49" dur="250" fill="hold"/>
                                        <p:tgtEl>
                                          <p:spTgt spid="14">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0" dur="250" fill="hold"/>
                                        <p:tgtEl>
                                          <p:spTgt spid="14">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1" dur="250" tmFilter="0,0; .5, 1; 1, 1"/>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02D868-53D1-D43B-F4E0-7FDBA99E0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72275"/>
          </a:xfrm>
          <a:prstGeom prst="rect">
            <a:avLst/>
          </a:prstGeom>
        </p:spPr>
      </p:pic>
      <p:sp>
        <p:nvSpPr>
          <p:cNvPr id="6" name="Rectangle 5">
            <a:extLst>
              <a:ext uri="{FF2B5EF4-FFF2-40B4-BE49-F238E27FC236}">
                <a16:creationId xmlns:a16="http://schemas.microsoft.com/office/drawing/2014/main" id="{7D036E55-2154-0F22-35FD-AC19DC1DF74C}"/>
              </a:ext>
            </a:extLst>
          </p:cNvPr>
          <p:cNvSpPr/>
          <p:nvPr/>
        </p:nvSpPr>
        <p:spPr>
          <a:xfrm>
            <a:off x="0" y="0"/>
            <a:ext cx="12192000" cy="6872273"/>
          </a:xfrm>
          <a:prstGeom prst="rect">
            <a:avLst/>
          </a:prstGeom>
          <a:solidFill>
            <a:schemeClr val="tx2">
              <a:lumMod val="60000"/>
              <a:lumOff val="4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B17272-CD0D-578D-B285-29970E1345F4}"/>
              </a:ext>
            </a:extLst>
          </p:cNvPr>
          <p:cNvSpPr txBox="1"/>
          <p:nvPr/>
        </p:nvSpPr>
        <p:spPr>
          <a:xfrm>
            <a:off x="360218" y="1105989"/>
            <a:ext cx="3999346" cy="584775"/>
          </a:xfrm>
          <a:prstGeom prst="rect">
            <a:avLst/>
          </a:prstGeom>
          <a:noFill/>
        </p:spPr>
        <p:txBody>
          <a:bodyPr wrap="square" rtlCol="0">
            <a:spAutoFit/>
          </a:bodyPr>
          <a:lstStyle/>
          <a:p>
            <a:r>
              <a:rPr lang="en-US" sz="3200" b="1" dirty="0">
                <a:solidFill>
                  <a:schemeClr val="bg1"/>
                </a:solidFill>
                <a:latin typeface="Arial Rounded MT Bold" panose="020F0704030504030204" pitchFamily="34" charset="0"/>
              </a:rPr>
              <a:t>Ultrasonic Sensor :</a:t>
            </a:r>
          </a:p>
        </p:txBody>
      </p:sp>
      <p:sp>
        <p:nvSpPr>
          <p:cNvPr id="8" name="TextBox 7">
            <a:extLst>
              <a:ext uri="{FF2B5EF4-FFF2-40B4-BE49-F238E27FC236}">
                <a16:creationId xmlns:a16="http://schemas.microsoft.com/office/drawing/2014/main" id="{969E7BB7-501C-EFCC-A543-36E66C867F84}"/>
              </a:ext>
            </a:extLst>
          </p:cNvPr>
          <p:cNvSpPr txBox="1"/>
          <p:nvPr/>
        </p:nvSpPr>
        <p:spPr>
          <a:xfrm>
            <a:off x="360218" y="1983152"/>
            <a:ext cx="7139709" cy="1323439"/>
          </a:xfrm>
          <a:prstGeom prst="rect">
            <a:avLst/>
          </a:prstGeom>
          <a:noFill/>
        </p:spPr>
        <p:txBody>
          <a:bodyPr wrap="square" rtlCol="0">
            <a:spAutoFit/>
          </a:bodyPr>
          <a:lstStyle/>
          <a:p>
            <a:r>
              <a:rPr lang="en-US" sz="2000" b="0" i="0" dirty="0">
                <a:solidFill>
                  <a:schemeClr val="bg1">
                    <a:lumMod val="95000"/>
                  </a:schemeClr>
                </a:solidFill>
                <a:effectLst/>
                <a:latin typeface="Bahnschrift" panose="020B0502040204020203" pitchFamily="34" charset="0"/>
              </a:rPr>
              <a:t>Ultrasonic sensor </a:t>
            </a:r>
            <a:r>
              <a:rPr lang="as-IN" sz="2000" b="0" i="0" dirty="0">
                <a:solidFill>
                  <a:schemeClr val="bg1">
                    <a:lumMod val="95000"/>
                  </a:schemeClr>
                </a:solidFill>
                <a:effectLst/>
                <a:latin typeface="Bahnschrift" panose="020B0502040204020203" pitchFamily="34" charset="0"/>
              </a:rPr>
              <a:t>এর মূল কাজ হলো দূরত্ব পরিমাপ করা।</a:t>
            </a:r>
            <a:r>
              <a:rPr lang="en-US" sz="2000" b="0" i="0" dirty="0">
                <a:solidFill>
                  <a:schemeClr val="bg1">
                    <a:lumMod val="95000"/>
                  </a:schemeClr>
                </a:solidFill>
                <a:effectLst/>
                <a:latin typeface="Google Sans"/>
              </a:rPr>
              <a:t> Ultrasonic </a:t>
            </a:r>
            <a:r>
              <a:rPr lang="as-IN" sz="2000" b="0" i="0" dirty="0">
                <a:solidFill>
                  <a:schemeClr val="bg1">
                    <a:lumMod val="95000"/>
                  </a:schemeClr>
                </a:solidFill>
                <a:effectLst/>
                <a:latin typeface="Google Sans"/>
              </a:rPr>
              <a:t>সেন্সরের দুইটা পিন রয়েছে একটা হল </a:t>
            </a:r>
            <a:r>
              <a:rPr lang="en-US" sz="2000" b="0" i="0" dirty="0">
                <a:solidFill>
                  <a:schemeClr val="bg1">
                    <a:lumMod val="95000"/>
                  </a:schemeClr>
                </a:solidFill>
                <a:effectLst/>
                <a:latin typeface="Google Sans"/>
              </a:rPr>
              <a:t>Trigger pin </a:t>
            </a:r>
            <a:r>
              <a:rPr lang="as-IN" sz="2000" b="0" i="0" dirty="0">
                <a:solidFill>
                  <a:schemeClr val="bg1">
                    <a:lumMod val="95000"/>
                  </a:schemeClr>
                </a:solidFill>
                <a:effectLst/>
                <a:latin typeface="Google Sans"/>
              </a:rPr>
              <a:t>আরেকটা হল </a:t>
            </a:r>
            <a:r>
              <a:rPr lang="en-US" sz="2000" b="0" i="0" dirty="0">
                <a:solidFill>
                  <a:schemeClr val="bg1">
                    <a:lumMod val="95000"/>
                  </a:schemeClr>
                </a:solidFill>
                <a:effectLst/>
                <a:latin typeface="Google Sans"/>
              </a:rPr>
              <a:t>Echo Pin । </a:t>
            </a:r>
            <a:r>
              <a:rPr lang="as-IN" sz="2000" b="0" i="0" dirty="0">
                <a:solidFill>
                  <a:schemeClr val="bg1">
                    <a:lumMod val="95000"/>
                  </a:schemeClr>
                </a:solidFill>
                <a:effectLst/>
                <a:latin typeface="Google Sans"/>
              </a:rPr>
              <a:t>এই দুইটি পিন এর সাহায্যে এই সেন্সরটি দূরত্ব পরিমাপ করে।</a:t>
            </a:r>
            <a:endParaRPr lang="en-US" sz="2000" dirty="0">
              <a:solidFill>
                <a:schemeClr val="bg1">
                  <a:lumMod val="95000"/>
                </a:schemeClr>
              </a:solidFill>
              <a:latin typeface="Bahnschrift" panose="020B0502040204020203" pitchFamily="34" charset="0"/>
            </a:endParaRPr>
          </a:p>
        </p:txBody>
      </p:sp>
      <p:pic>
        <p:nvPicPr>
          <p:cNvPr id="10" name="Picture 9">
            <a:extLst>
              <a:ext uri="{FF2B5EF4-FFF2-40B4-BE49-F238E27FC236}">
                <a16:creationId xmlns:a16="http://schemas.microsoft.com/office/drawing/2014/main" id="{8FBCD5E5-D7D0-CD6C-1272-7E06A714B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713" y="489489"/>
            <a:ext cx="4812146" cy="2798618"/>
          </a:xfrm>
          <a:prstGeom prst="rect">
            <a:avLst/>
          </a:prstGeom>
          <a:ln>
            <a:noFill/>
          </a:ln>
          <a:effectLst>
            <a:softEdge rad="635000"/>
          </a:effectLst>
        </p:spPr>
      </p:pic>
      <p:sp>
        <p:nvSpPr>
          <p:cNvPr id="11" name="TextBox 10">
            <a:extLst>
              <a:ext uri="{FF2B5EF4-FFF2-40B4-BE49-F238E27FC236}">
                <a16:creationId xmlns:a16="http://schemas.microsoft.com/office/drawing/2014/main" id="{4B44AF9D-904A-F70D-0DC9-D6E261259FCD}"/>
              </a:ext>
            </a:extLst>
          </p:cNvPr>
          <p:cNvSpPr txBox="1"/>
          <p:nvPr/>
        </p:nvSpPr>
        <p:spPr>
          <a:xfrm>
            <a:off x="360218" y="3728783"/>
            <a:ext cx="7943273" cy="1938992"/>
          </a:xfrm>
          <a:prstGeom prst="rect">
            <a:avLst/>
          </a:prstGeom>
          <a:noFill/>
        </p:spPr>
        <p:txBody>
          <a:bodyPr wrap="square" rtlCol="0">
            <a:spAutoFit/>
          </a:bodyPr>
          <a:lstStyle/>
          <a:p>
            <a:r>
              <a:rPr lang="as-IN" sz="2000" b="0" i="0" dirty="0">
                <a:solidFill>
                  <a:schemeClr val="bg1">
                    <a:lumMod val="95000"/>
                  </a:schemeClr>
                </a:solidFill>
                <a:effectLst/>
                <a:latin typeface="-apple-system"/>
              </a:rPr>
              <a:t>দূরত্ব পরিমাপ করার জন্য এ </a:t>
            </a:r>
            <a:r>
              <a:rPr lang="en-US" sz="2000" b="0" i="0" dirty="0">
                <a:solidFill>
                  <a:schemeClr val="bg1">
                    <a:lumMod val="95000"/>
                  </a:schemeClr>
                </a:solidFill>
                <a:effectLst/>
                <a:latin typeface="-apple-system"/>
              </a:rPr>
              <a:t>Trigger pin </a:t>
            </a:r>
            <a:r>
              <a:rPr lang="as-IN" sz="2000" b="0" i="0" dirty="0">
                <a:solidFill>
                  <a:schemeClr val="bg1">
                    <a:lumMod val="95000"/>
                  </a:schemeClr>
                </a:solidFill>
                <a:effectLst/>
                <a:latin typeface="-apple-system"/>
              </a:rPr>
              <a:t>থেকে একটা সাউন্ড ওয়েব বাতাসে প্রেরণ করে । এই সাউন্ড ওয়েব যখন কোন অবজেক্টিভ বাধা পায় এবং বাধা পেয়ে এই সাউন্ডটি ফিরে আসে তখন এটি </a:t>
            </a:r>
            <a:r>
              <a:rPr lang="en-US" sz="2000" b="0" i="0" dirty="0">
                <a:solidFill>
                  <a:schemeClr val="bg1">
                    <a:lumMod val="95000"/>
                  </a:schemeClr>
                </a:solidFill>
                <a:effectLst/>
                <a:latin typeface="-apple-system"/>
              </a:rPr>
              <a:t>Echo pin </a:t>
            </a:r>
            <a:r>
              <a:rPr lang="as-IN" sz="2000" b="0" i="0" dirty="0">
                <a:solidFill>
                  <a:schemeClr val="bg1">
                    <a:lumMod val="95000"/>
                  </a:schemeClr>
                </a:solidFill>
                <a:effectLst/>
                <a:latin typeface="-apple-system"/>
              </a:rPr>
              <a:t>রিসিভ করে।এখন </a:t>
            </a:r>
            <a:r>
              <a:rPr lang="en-US" sz="2000" b="0" i="0" dirty="0">
                <a:solidFill>
                  <a:schemeClr val="bg1">
                    <a:lumMod val="95000"/>
                  </a:schemeClr>
                </a:solidFill>
                <a:effectLst/>
                <a:latin typeface="-apple-system"/>
              </a:rPr>
              <a:t>Trigger pin </a:t>
            </a:r>
            <a:r>
              <a:rPr lang="as-IN" sz="2000" b="0" i="0" dirty="0">
                <a:solidFill>
                  <a:schemeClr val="bg1">
                    <a:lumMod val="95000"/>
                  </a:schemeClr>
                </a:solidFill>
                <a:effectLst/>
                <a:latin typeface="-apple-system"/>
              </a:rPr>
              <a:t>থেকে সাউন্ড প্রেরণ করার পর এটা অবজেক্টে বাধা পেয়ে যখন ইকো পিনে রিসিভ করে তখন একটা দূরত্ব অতিক্রম করে এই সাউন্ড ওয়েব টি ।এই যে দূরত্ব অতিক্রম করল এটাই </a:t>
            </a:r>
            <a:r>
              <a:rPr lang="en-US" sz="2000" b="0" i="0" dirty="0">
                <a:solidFill>
                  <a:schemeClr val="bg1">
                    <a:lumMod val="95000"/>
                  </a:schemeClr>
                </a:solidFill>
                <a:effectLst/>
                <a:latin typeface="-apple-system"/>
              </a:rPr>
              <a:t>Ultrasonic sensor </a:t>
            </a:r>
            <a:r>
              <a:rPr lang="as-IN" sz="2000" b="0" i="0" dirty="0">
                <a:solidFill>
                  <a:schemeClr val="bg1">
                    <a:lumMod val="95000"/>
                  </a:schemeClr>
                </a:solidFill>
                <a:effectLst/>
                <a:latin typeface="-apple-system"/>
              </a:rPr>
              <a:t>পরিমাপ করে। </a:t>
            </a:r>
            <a:endParaRPr lang="en-US" sz="2000" dirty="0">
              <a:solidFill>
                <a:schemeClr val="bg1">
                  <a:lumMod val="95000"/>
                </a:schemeClr>
              </a:solidFill>
            </a:endParaRPr>
          </a:p>
        </p:txBody>
      </p:sp>
      <p:pic>
        <p:nvPicPr>
          <p:cNvPr id="15" name="Picture 14">
            <a:extLst>
              <a:ext uri="{FF2B5EF4-FFF2-40B4-BE49-F238E27FC236}">
                <a16:creationId xmlns:a16="http://schemas.microsoft.com/office/drawing/2014/main" id="{2CE2D3C5-C709-E35F-AD00-FC3B56EEC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727" y="3215497"/>
            <a:ext cx="3688132" cy="2043363"/>
          </a:xfrm>
          <a:prstGeom prst="rect">
            <a:avLst/>
          </a:prstGeom>
          <a:ln>
            <a:noFill/>
          </a:ln>
          <a:effectLst>
            <a:outerShdw blurRad="50800" dist="38100" dir="10800000" algn="r" rotWithShape="0">
              <a:prstClr val="black">
                <a:alpha val="40000"/>
              </a:prstClr>
            </a:outerShdw>
            <a:softEdge rad="63500"/>
          </a:effectLst>
        </p:spPr>
      </p:pic>
    </p:spTree>
    <p:extLst>
      <p:ext uri="{BB962C8B-B14F-4D97-AF65-F5344CB8AC3E}">
        <p14:creationId xmlns:p14="http://schemas.microsoft.com/office/powerpoint/2010/main" val="15472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1"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8"/>
                                        </p:tgtEl>
                                        <p:attrNameLst>
                                          <p:attrName>ppt_y</p:attrName>
                                        </p:attrNameLst>
                                      </p:cBhvr>
                                      <p:tavLst>
                                        <p:tav tm="0">
                                          <p:val>
                                            <p:strVal val="#ppt_y"/>
                                          </p:val>
                                        </p:tav>
                                        <p:tav tm="100000">
                                          <p:val>
                                            <p:strVal val="#ppt_y"/>
                                          </p:val>
                                        </p:tav>
                                      </p:tavLst>
                                    </p:anim>
                                    <p:anim calcmode="lin" valueType="num">
                                      <p:cBhvr>
                                        <p:cTn id="9"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8"/>
                                        </p:tgtEl>
                                      </p:cBhvr>
                                    </p:animEffect>
                                  </p:childTnLst>
                                </p:cTn>
                              </p:par>
                              <p:par>
                                <p:cTn id="12" presetID="22"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1"/>
                                        </p:tgtEl>
                                      </p:cBhvr>
                                    </p:animEffect>
                                  </p:childTnLst>
                                </p:cTn>
                              </p:par>
                              <p:par>
                                <p:cTn id="24" presetID="21"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heel(1)">
                                      <p:cBhvr>
                                        <p:cTn id="2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C8FB2A-98B0-1750-DEEB-DA37DC213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2001" cy="6858001"/>
          </a:xfrm>
          <a:prstGeom prst="rect">
            <a:avLst/>
          </a:prstGeom>
        </p:spPr>
      </p:pic>
      <p:sp>
        <p:nvSpPr>
          <p:cNvPr id="8" name="Rectangle 7">
            <a:extLst>
              <a:ext uri="{FF2B5EF4-FFF2-40B4-BE49-F238E27FC236}">
                <a16:creationId xmlns:a16="http://schemas.microsoft.com/office/drawing/2014/main" id="{EAFBC666-BC64-E7F0-4505-43E87BEC48F0}"/>
              </a:ext>
            </a:extLst>
          </p:cNvPr>
          <p:cNvSpPr/>
          <p:nvPr/>
        </p:nvSpPr>
        <p:spPr>
          <a:xfrm>
            <a:off x="9234" y="0"/>
            <a:ext cx="12192000" cy="6858000"/>
          </a:xfrm>
          <a:prstGeom prst="rect">
            <a:avLst/>
          </a:prstGeom>
          <a:solidFill>
            <a:schemeClr val="tx2">
              <a:lumMod val="7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B6E55E-1ED9-31F6-6C8F-3321E1D2C169}"/>
              </a:ext>
            </a:extLst>
          </p:cNvPr>
          <p:cNvSpPr txBox="1"/>
          <p:nvPr/>
        </p:nvSpPr>
        <p:spPr>
          <a:xfrm>
            <a:off x="474293" y="1305966"/>
            <a:ext cx="3491345" cy="584775"/>
          </a:xfrm>
          <a:prstGeom prst="rect">
            <a:avLst/>
          </a:prstGeom>
          <a:noFill/>
        </p:spPr>
        <p:txBody>
          <a:bodyPr wrap="square" rtlCol="0">
            <a:spAutoFit/>
          </a:bodyPr>
          <a:lstStyle/>
          <a:p>
            <a:r>
              <a:rPr lang="en-US" sz="3200" b="1" dirty="0">
                <a:solidFill>
                  <a:schemeClr val="bg1"/>
                </a:solidFill>
                <a:latin typeface="Arial Rounded MT Bold" panose="020F0704030504030204" pitchFamily="34" charset="0"/>
              </a:rPr>
              <a:t>Relay Module :</a:t>
            </a:r>
          </a:p>
        </p:txBody>
      </p:sp>
      <p:sp>
        <p:nvSpPr>
          <p:cNvPr id="10" name="TextBox 9">
            <a:extLst>
              <a:ext uri="{FF2B5EF4-FFF2-40B4-BE49-F238E27FC236}">
                <a16:creationId xmlns:a16="http://schemas.microsoft.com/office/drawing/2014/main" id="{DAEC9E85-E8DA-2765-174D-1DB6D5490FF4}"/>
              </a:ext>
            </a:extLst>
          </p:cNvPr>
          <p:cNvSpPr txBox="1"/>
          <p:nvPr/>
        </p:nvSpPr>
        <p:spPr>
          <a:xfrm>
            <a:off x="474293" y="2327564"/>
            <a:ext cx="6862619" cy="1323439"/>
          </a:xfrm>
          <a:prstGeom prst="rect">
            <a:avLst/>
          </a:prstGeom>
          <a:noFill/>
        </p:spPr>
        <p:txBody>
          <a:bodyPr wrap="square" rtlCol="0">
            <a:spAutoFit/>
          </a:bodyPr>
          <a:lstStyle/>
          <a:p>
            <a:r>
              <a:rPr lang="as-IN" sz="2000" i="0" dirty="0">
                <a:solidFill>
                  <a:schemeClr val="bg1">
                    <a:lumMod val="95000"/>
                  </a:schemeClr>
                </a:solidFill>
                <a:effectLst/>
                <a:latin typeface="vrinda" panose="020B0502040204020203" pitchFamily="34" charset="0"/>
              </a:rPr>
              <a:t>রিলে হচ্ছে এক ধরনের সুইচিং ডিভাইস। যখন রিলের মধ্য দিয়ে কারেন্ট প্রবাহিত হয়,তখন তার মধ্যে থাকা কয়েল ম্যাগনেটাইজ হয়,যার কারনের রিলে থাকা অন/অফ সুইচ এর মাধ্যমে সার্কিটকে কন্ট্রোল ও নিয়ন্ত্রন করা যায়।</a:t>
            </a:r>
            <a:endParaRPr lang="en-US" sz="2000" dirty="0">
              <a:solidFill>
                <a:schemeClr val="bg1">
                  <a:lumMod val="95000"/>
                </a:schemeClr>
              </a:solidFill>
            </a:endParaRPr>
          </a:p>
        </p:txBody>
      </p:sp>
      <p:pic>
        <p:nvPicPr>
          <p:cNvPr id="14" name="Picture 13">
            <a:extLst>
              <a:ext uri="{FF2B5EF4-FFF2-40B4-BE49-F238E27FC236}">
                <a16:creationId xmlns:a16="http://schemas.microsoft.com/office/drawing/2014/main" id="{2288500B-C2F5-B31D-40BE-91104AB7BCAC}"/>
              </a:ext>
            </a:extLst>
          </p:cNvPr>
          <p:cNvPicPr>
            <a:picLocks noChangeAspect="1"/>
          </p:cNvPicPr>
          <p:nvPr/>
        </p:nvPicPr>
        <p:blipFill rotWithShape="1">
          <a:blip r:embed="rId3">
            <a:extLst>
              <a:ext uri="{28A0092B-C50C-407E-A947-70E740481C1C}">
                <a14:useLocalDpi xmlns:a14="http://schemas.microsoft.com/office/drawing/2010/main" val="0"/>
              </a:ext>
            </a:extLst>
          </a:blip>
          <a:srcRect l="7677" t="13738" r="6666" b="11784"/>
          <a:stretch/>
        </p:blipFill>
        <p:spPr>
          <a:xfrm>
            <a:off x="7879997" y="545612"/>
            <a:ext cx="3897746" cy="3389080"/>
          </a:xfrm>
          <a:prstGeom prst="rect">
            <a:avLst/>
          </a:prstGeom>
          <a:ln>
            <a:noFill/>
          </a:ln>
          <a:effectLst>
            <a:softEdge rad="635000"/>
          </a:effectLst>
        </p:spPr>
      </p:pic>
      <p:pic>
        <p:nvPicPr>
          <p:cNvPr id="16" name="Picture 15">
            <a:extLst>
              <a:ext uri="{FF2B5EF4-FFF2-40B4-BE49-F238E27FC236}">
                <a16:creationId xmlns:a16="http://schemas.microsoft.com/office/drawing/2014/main" id="{4FE8C3B2-A51E-D025-DBAE-E99558D4F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255" y="4205186"/>
            <a:ext cx="3737488" cy="2125697"/>
          </a:xfrm>
          <a:prstGeom prst="rect">
            <a:avLst/>
          </a:prstGeom>
          <a:ln>
            <a:noFill/>
          </a:ln>
          <a:effectLst>
            <a:softEdge rad="127000"/>
          </a:effectLst>
        </p:spPr>
      </p:pic>
      <p:sp>
        <p:nvSpPr>
          <p:cNvPr id="17" name="TextBox 16">
            <a:extLst>
              <a:ext uri="{FF2B5EF4-FFF2-40B4-BE49-F238E27FC236}">
                <a16:creationId xmlns:a16="http://schemas.microsoft.com/office/drawing/2014/main" id="{76461C80-397E-5671-830F-248ABECB63A4}"/>
              </a:ext>
            </a:extLst>
          </p:cNvPr>
          <p:cNvSpPr txBox="1"/>
          <p:nvPr/>
        </p:nvSpPr>
        <p:spPr>
          <a:xfrm>
            <a:off x="474293" y="4205186"/>
            <a:ext cx="7133862" cy="1631216"/>
          </a:xfrm>
          <a:prstGeom prst="rect">
            <a:avLst/>
          </a:prstGeom>
          <a:noFill/>
        </p:spPr>
        <p:txBody>
          <a:bodyPr wrap="square" rtlCol="0">
            <a:spAutoFit/>
          </a:bodyPr>
          <a:lstStyle/>
          <a:p>
            <a:r>
              <a:rPr lang="en-US" sz="2000" dirty="0">
                <a:solidFill>
                  <a:schemeClr val="bg1">
                    <a:lumMod val="95000"/>
                  </a:schemeClr>
                </a:solidFill>
              </a:rPr>
              <a:t>Common এ </a:t>
            </a:r>
            <a:r>
              <a:rPr lang="en-US" sz="2000" dirty="0" err="1">
                <a:solidFill>
                  <a:schemeClr val="bg1">
                    <a:lumMod val="95000"/>
                  </a:schemeClr>
                </a:solidFill>
              </a:rPr>
              <a:t>মেইন</a:t>
            </a:r>
            <a:r>
              <a:rPr lang="en-US" sz="2000" dirty="0">
                <a:solidFill>
                  <a:schemeClr val="bg1">
                    <a:lumMod val="95000"/>
                  </a:schemeClr>
                </a:solidFill>
              </a:rPr>
              <a:t> </a:t>
            </a:r>
            <a:r>
              <a:rPr lang="en-US" sz="2000" dirty="0" err="1">
                <a:solidFill>
                  <a:schemeClr val="bg1">
                    <a:lumMod val="95000"/>
                  </a:schemeClr>
                </a:solidFill>
              </a:rPr>
              <a:t>সুইচ</a:t>
            </a:r>
            <a:r>
              <a:rPr lang="en-US" sz="2000" dirty="0">
                <a:solidFill>
                  <a:schemeClr val="bg1">
                    <a:lumMod val="95000"/>
                  </a:schemeClr>
                </a:solidFill>
              </a:rPr>
              <a:t> </a:t>
            </a:r>
            <a:r>
              <a:rPr lang="en-US" sz="2000" dirty="0" err="1">
                <a:solidFill>
                  <a:schemeClr val="bg1">
                    <a:lumMod val="95000"/>
                  </a:schemeClr>
                </a:solidFill>
              </a:rPr>
              <a:t>বোর্ড</a:t>
            </a:r>
            <a:r>
              <a:rPr lang="en-US" sz="2000" dirty="0">
                <a:solidFill>
                  <a:schemeClr val="bg1">
                    <a:lumMod val="95000"/>
                  </a:schemeClr>
                </a:solidFill>
              </a:rPr>
              <a:t> </a:t>
            </a:r>
            <a:r>
              <a:rPr lang="en-US" sz="2000" dirty="0" err="1">
                <a:solidFill>
                  <a:schemeClr val="bg1">
                    <a:lumMod val="95000"/>
                  </a:schemeClr>
                </a:solidFill>
              </a:rPr>
              <a:t>থেকে</a:t>
            </a:r>
            <a:r>
              <a:rPr lang="en-US" sz="2000" dirty="0">
                <a:solidFill>
                  <a:schemeClr val="bg1">
                    <a:lumMod val="95000"/>
                  </a:schemeClr>
                </a:solidFill>
              </a:rPr>
              <a:t> </a:t>
            </a:r>
            <a:r>
              <a:rPr lang="en-US" sz="2000" dirty="0" err="1">
                <a:solidFill>
                  <a:schemeClr val="bg1">
                    <a:lumMod val="95000"/>
                  </a:schemeClr>
                </a:solidFill>
              </a:rPr>
              <a:t>একটি</a:t>
            </a:r>
            <a:r>
              <a:rPr lang="en-US" sz="2000" dirty="0">
                <a:solidFill>
                  <a:schemeClr val="bg1">
                    <a:lumMod val="95000"/>
                  </a:schemeClr>
                </a:solidFill>
              </a:rPr>
              <a:t> </a:t>
            </a:r>
            <a:r>
              <a:rPr lang="en-US" sz="2000" dirty="0" err="1">
                <a:solidFill>
                  <a:schemeClr val="bg1">
                    <a:lumMod val="95000"/>
                  </a:schemeClr>
                </a:solidFill>
              </a:rPr>
              <a:t>তার</a:t>
            </a:r>
            <a:r>
              <a:rPr lang="en-US" sz="2000" dirty="0">
                <a:solidFill>
                  <a:schemeClr val="bg1">
                    <a:lumMod val="95000"/>
                  </a:schemeClr>
                </a:solidFill>
              </a:rPr>
              <a:t>  </a:t>
            </a:r>
            <a:r>
              <a:rPr lang="en-US" sz="2000" dirty="0" err="1">
                <a:solidFill>
                  <a:schemeClr val="bg1">
                    <a:lumMod val="95000"/>
                  </a:schemeClr>
                </a:solidFill>
              </a:rPr>
              <a:t>অবশ্যই</a:t>
            </a:r>
            <a:r>
              <a:rPr lang="en-US" sz="2000" dirty="0">
                <a:solidFill>
                  <a:schemeClr val="bg1">
                    <a:lumMod val="95000"/>
                  </a:schemeClr>
                </a:solidFill>
              </a:rPr>
              <a:t>  </a:t>
            </a:r>
            <a:r>
              <a:rPr lang="en-US" sz="2000" dirty="0" err="1">
                <a:solidFill>
                  <a:schemeClr val="bg1">
                    <a:lumMod val="95000"/>
                  </a:schemeClr>
                </a:solidFill>
              </a:rPr>
              <a:t>সংযগ</a:t>
            </a:r>
            <a:r>
              <a:rPr lang="en-US" sz="2000" dirty="0">
                <a:solidFill>
                  <a:schemeClr val="bg1">
                    <a:lumMod val="95000"/>
                  </a:schemeClr>
                </a:solidFill>
              </a:rPr>
              <a:t> </a:t>
            </a:r>
            <a:r>
              <a:rPr lang="en-US" sz="2000" dirty="0" err="1">
                <a:solidFill>
                  <a:schemeClr val="bg1">
                    <a:lumMod val="95000"/>
                  </a:schemeClr>
                </a:solidFill>
              </a:rPr>
              <a:t>দিতে</a:t>
            </a:r>
            <a:r>
              <a:rPr lang="en-US" sz="2000" dirty="0">
                <a:solidFill>
                  <a:schemeClr val="bg1">
                    <a:lumMod val="95000"/>
                  </a:schemeClr>
                </a:solidFill>
              </a:rPr>
              <a:t> </a:t>
            </a:r>
            <a:r>
              <a:rPr lang="en-US" sz="2000" dirty="0" err="1">
                <a:solidFill>
                  <a:schemeClr val="bg1">
                    <a:lumMod val="95000"/>
                  </a:schemeClr>
                </a:solidFill>
              </a:rPr>
              <a:t>হবে</a:t>
            </a:r>
            <a:r>
              <a:rPr lang="en-US" sz="2000" dirty="0">
                <a:solidFill>
                  <a:schemeClr val="bg1">
                    <a:lumMod val="95000"/>
                  </a:schemeClr>
                </a:solidFill>
              </a:rPr>
              <a:t>। </a:t>
            </a:r>
            <a:r>
              <a:rPr lang="en-US" sz="2000" dirty="0" err="1">
                <a:solidFill>
                  <a:schemeClr val="bg1">
                    <a:lumMod val="95000"/>
                  </a:schemeClr>
                </a:solidFill>
              </a:rPr>
              <a:t>এবার</a:t>
            </a:r>
            <a:r>
              <a:rPr lang="en-US" sz="2000" dirty="0">
                <a:solidFill>
                  <a:schemeClr val="bg1">
                    <a:lumMod val="95000"/>
                  </a:schemeClr>
                </a:solidFill>
              </a:rPr>
              <a:t> Normally Close </a:t>
            </a:r>
            <a:r>
              <a:rPr lang="en-US" sz="2000" dirty="0" err="1">
                <a:solidFill>
                  <a:schemeClr val="bg1">
                    <a:lumMod val="95000"/>
                  </a:schemeClr>
                </a:solidFill>
              </a:rPr>
              <a:t>বা</a:t>
            </a:r>
            <a:r>
              <a:rPr lang="en-US" sz="2000" dirty="0">
                <a:solidFill>
                  <a:schemeClr val="bg1">
                    <a:lumMod val="95000"/>
                  </a:schemeClr>
                </a:solidFill>
              </a:rPr>
              <a:t> Normally Open </a:t>
            </a:r>
            <a:r>
              <a:rPr lang="en-US" sz="2000" dirty="0" err="1">
                <a:solidFill>
                  <a:schemeClr val="bg1">
                    <a:lumMod val="95000"/>
                  </a:schemeClr>
                </a:solidFill>
              </a:rPr>
              <a:t>যেকোন</a:t>
            </a:r>
            <a:r>
              <a:rPr lang="en-US" sz="2000" dirty="0">
                <a:solidFill>
                  <a:schemeClr val="bg1">
                    <a:lumMod val="95000"/>
                  </a:schemeClr>
                </a:solidFill>
              </a:rPr>
              <a:t> </a:t>
            </a:r>
            <a:r>
              <a:rPr lang="en-US" sz="2000" dirty="0" err="1">
                <a:solidFill>
                  <a:schemeClr val="bg1">
                    <a:lumMod val="95000"/>
                  </a:schemeClr>
                </a:solidFill>
              </a:rPr>
              <a:t>একটি</a:t>
            </a:r>
            <a:r>
              <a:rPr lang="en-US" sz="2000" dirty="0">
                <a:solidFill>
                  <a:schemeClr val="bg1">
                    <a:lumMod val="95000"/>
                  </a:schemeClr>
                </a:solidFill>
              </a:rPr>
              <a:t> </a:t>
            </a:r>
            <a:r>
              <a:rPr lang="en-US" sz="2000" dirty="0" err="1">
                <a:solidFill>
                  <a:schemeClr val="bg1">
                    <a:lumMod val="95000"/>
                  </a:schemeClr>
                </a:solidFill>
              </a:rPr>
              <a:t>তে</a:t>
            </a:r>
            <a:r>
              <a:rPr lang="en-US" sz="2000" dirty="0">
                <a:solidFill>
                  <a:schemeClr val="bg1">
                    <a:lumMod val="95000"/>
                  </a:schemeClr>
                </a:solidFill>
              </a:rPr>
              <a:t> </a:t>
            </a:r>
            <a:r>
              <a:rPr lang="en-US" sz="2000" dirty="0" err="1">
                <a:solidFill>
                  <a:schemeClr val="bg1">
                    <a:lumMod val="95000"/>
                  </a:schemeClr>
                </a:solidFill>
              </a:rPr>
              <a:t>লোড</a:t>
            </a:r>
            <a:r>
              <a:rPr lang="en-US" sz="2000" dirty="0">
                <a:solidFill>
                  <a:schemeClr val="bg1">
                    <a:lumMod val="95000"/>
                  </a:schemeClr>
                </a:solidFill>
              </a:rPr>
              <a:t> </a:t>
            </a:r>
            <a:r>
              <a:rPr lang="en-US" sz="2000" dirty="0" err="1">
                <a:solidFill>
                  <a:schemeClr val="bg1">
                    <a:lumMod val="95000"/>
                  </a:schemeClr>
                </a:solidFill>
              </a:rPr>
              <a:t>এর</a:t>
            </a:r>
            <a:r>
              <a:rPr lang="en-US" sz="2000" dirty="0">
                <a:solidFill>
                  <a:schemeClr val="bg1">
                    <a:lumMod val="95000"/>
                  </a:schemeClr>
                </a:solidFill>
              </a:rPr>
              <a:t> </a:t>
            </a:r>
            <a:r>
              <a:rPr lang="en-US" sz="2000" dirty="0" err="1">
                <a:solidFill>
                  <a:schemeClr val="bg1">
                    <a:lumMod val="95000"/>
                  </a:schemeClr>
                </a:solidFill>
              </a:rPr>
              <a:t>একটি</a:t>
            </a:r>
            <a:r>
              <a:rPr lang="en-US" sz="2000" dirty="0">
                <a:solidFill>
                  <a:schemeClr val="bg1">
                    <a:lumMod val="95000"/>
                  </a:schemeClr>
                </a:solidFill>
              </a:rPr>
              <a:t> </a:t>
            </a:r>
            <a:r>
              <a:rPr lang="en-US" sz="2000" dirty="0" err="1">
                <a:solidFill>
                  <a:schemeClr val="bg1">
                    <a:lumMod val="95000"/>
                  </a:schemeClr>
                </a:solidFill>
              </a:rPr>
              <a:t>তার</a:t>
            </a:r>
            <a:r>
              <a:rPr lang="en-US" sz="2000" dirty="0">
                <a:solidFill>
                  <a:schemeClr val="bg1">
                    <a:lumMod val="95000"/>
                  </a:schemeClr>
                </a:solidFill>
              </a:rPr>
              <a:t> </a:t>
            </a:r>
            <a:r>
              <a:rPr lang="en-US" sz="2000" dirty="0" err="1">
                <a:solidFill>
                  <a:schemeClr val="bg1">
                    <a:lumMod val="95000"/>
                  </a:schemeClr>
                </a:solidFill>
              </a:rPr>
              <a:t>সংযোগ</a:t>
            </a:r>
            <a:r>
              <a:rPr lang="en-US" sz="2000" dirty="0">
                <a:solidFill>
                  <a:schemeClr val="bg1">
                    <a:lumMod val="95000"/>
                  </a:schemeClr>
                </a:solidFill>
              </a:rPr>
              <a:t> </a:t>
            </a:r>
            <a:r>
              <a:rPr lang="en-US" sz="2000" dirty="0" err="1">
                <a:solidFill>
                  <a:schemeClr val="bg1">
                    <a:lumMod val="95000"/>
                  </a:schemeClr>
                </a:solidFill>
              </a:rPr>
              <a:t>দিতে</a:t>
            </a:r>
            <a:r>
              <a:rPr lang="en-US" sz="2000" dirty="0">
                <a:solidFill>
                  <a:schemeClr val="bg1">
                    <a:lumMod val="95000"/>
                  </a:schemeClr>
                </a:solidFill>
              </a:rPr>
              <a:t> </a:t>
            </a:r>
            <a:r>
              <a:rPr lang="en-US" sz="2000" dirty="0" err="1">
                <a:solidFill>
                  <a:schemeClr val="bg1">
                    <a:lumMod val="95000"/>
                  </a:schemeClr>
                </a:solidFill>
              </a:rPr>
              <a:t>হবে</a:t>
            </a:r>
            <a:r>
              <a:rPr lang="en-US" sz="2000" dirty="0">
                <a:solidFill>
                  <a:schemeClr val="bg1">
                    <a:lumMod val="95000"/>
                  </a:schemeClr>
                </a:solidFill>
              </a:rPr>
              <a:t>। </a:t>
            </a:r>
            <a:r>
              <a:rPr lang="en-US" sz="2000" dirty="0" err="1">
                <a:solidFill>
                  <a:schemeClr val="bg1">
                    <a:lumMod val="95000"/>
                  </a:schemeClr>
                </a:solidFill>
              </a:rPr>
              <a:t>মেইন</a:t>
            </a:r>
            <a:r>
              <a:rPr lang="en-US" sz="2000" dirty="0">
                <a:solidFill>
                  <a:schemeClr val="bg1">
                    <a:lumMod val="95000"/>
                  </a:schemeClr>
                </a:solidFill>
              </a:rPr>
              <a:t> </a:t>
            </a:r>
            <a:r>
              <a:rPr lang="en-US" sz="2000" dirty="0" err="1">
                <a:solidFill>
                  <a:schemeClr val="bg1">
                    <a:lumMod val="95000"/>
                  </a:schemeClr>
                </a:solidFill>
              </a:rPr>
              <a:t>বোর্ড</a:t>
            </a:r>
            <a:r>
              <a:rPr lang="en-US" sz="2000" dirty="0">
                <a:solidFill>
                  <a:schemeClr val="bg1">
                    <a:lumMod val="95000"/>
                  </a:schemeClr>
                </a:solidFill>
              </a:rPr>
              <a:t> </a:t>
            </a:r>
            <a:r>
              <a:rPr lang="en-US" sz="2000" dirty="0" err="1">
                <a:solidFill>
                  <a:schemeClr val="bg1">
                    <a:lumMod val="95000"/>
                  </a:schemeClr>
                </a:solidFill>
              </a:rPr>
              <a:t>এর</a:t>
            </a:r>
            <a:r>
              <a:rPr lang="en-US" sz="2000" dirty="0">
                <a:solidFill>
                  <a:schemeClr val="bg1">
                    <a:lumMod val="95000"/>
                  </a:schemeClr>
                </a:solidFill>
              </a:rPr>
              <a:t> </a:t>
            </a:r>
            <a:r>
              <a:rPr lang="en-US" sz="2000" dirty="0" err="1">
                <a:solidFill>
                  <a:schemeClr val="bg1">
                    <a:lumMod val="95000"/>
                  </a:schemeClr>
                </a:solidFill>
              </a:rPr>
              <a:t>অন্য</a:t>
            </a:r>
            <a:r>
              <a:rPr lang="en-US" sz="2000" dirty="0">
                <a:solidFill>
                  <a:schemeClr val="bg1">
                    <a:lumMod val="95000"/>
                  </a:schemeClr>
                </a:solidFill>
              </a:rPr>
              <a:t> </a:t>
            </a:r>
            <a:r>
              <a:rPr lang="en-US" sz="2000" dirty="0" err="1">
                <a:solidFill>
                  <a:schemeClr val="bg1">
                    <a:lumMod val="95000"/>
                  </a:schemeClr>
                </a:solidFill>
              </a:rPr>
              <a:t>তার</a:t>
            </a:r>
            <a:r>
              <a:rPr lang="en-US" sz="2000" dirty="0">
                <a:solidFill>
                  <a:schemeClr val="bg1">
                    <a:lumMod val="95000"/>
                  </a:schemeClr>
                </a:solidFill>
              </a:rPr>
              <a:t> </a:t>
            </a:r>
            <a:r>
              <a:rPr lang="en-US" sz="2000" dirty="0" err="1">
                <a:solidFill>
                  <a:schemeClr val="bg1">
                    <a:lumMod val="95000"/>
                  </a:schemeClr>
                </a:solidFill>
              </a:rPr>
              <a:t>এবং</a:t>
            </a:r>
            <a:r>
              <a:rPr lang="en-US" sz="2000" dirty="0">
                <a:solidFill>
                  <a:schemeClr val="bg1">
                    <a:lumMod val="95000"/>
                  </a:schemeClr>
                </a:solidFill>
              </a:rPr>
              <a:t> </a:t>
            </a:r>
            <a:r>
              <a:rPr lang="en-US" sz="2000" dirty="0" err="1">
                <a:solidFill>
                  <a:schemeClr val="bg1">
                    <a:lumMod val="95000"/>
                  </a:schemeClr>
                </a:solidFill>
              </a:rPr>
              <a:t>লোড</a:t>
            </a:r>
            <a:r>
              <a:rPr lang="en-US" sz="2000" dirty="0">
                <a:solidFill>
                  <a:schemeClr val="bg1">
                    <a:lumMod val="95000"/>
                  </a:schemeClr>
                </a:solidFill>
              </a:rPr>
              <a:t> </a:t>
            </a:r>
            <a:r>
              <a:rPr lang="en-US" sz="2000" dirty="0" err="1">
                <a:solidFill>
                  <a:schemeClr val="bg1">
                    <a:lumMod val="95000"/>
                  </a:schemeClr>
                </a:solidFill>
              </a:rPr>
              <a:t>এর</a:t>
            </a:r>
            <a:r>
              <a:rPr lang="en-US" sz="2000" dirty="0">
                <a:solidFill>
                  <a:schemeClr val="bg1">
                    <a:lumMod val="95000"/>
                  </a:schemeClr>
                </a:solidFill>
              </a:rPr>
              <a:t> </a:t>
            </a:r>
            <a:r>
              <a:rPr lang="en-US" sz="2000" dirty="0" err="1">
                <a:solidFill>
                  <a:schemeClr val="bg1">
                    <a:lumMod val="95000"/>
                  </a:schemeClr>
                </a:solidFill>
              </a:rPr>
              <a:t>অন্য</a:t>
            </a:r>
            <a:r>
              <a:rPr lang="en-US" sz="2000" dirty="0">
                <a:solidFill>
                  <a:schemeClr val="bg1">
                    <a:lumMod val="95000"/>
                  </a:schemeClr>
                </a:solidFill>
              </a:rPr>
              <a:t> </a:t>
            </a:r>
            <a:r>
              <a:rPr lang="en-US" sz="2000" dirty="0" err="1">
                <a:solidFill>
                  <a:schemeClr val="bg1">
                    <a:lumMod val="95000"/>
                  </a:schemeClr>
                </a:solidFill>
              </a:rPr>
              <a:t>তার</a:t>
            </a:r>
            <a:r>
              <a:rPr lang="en-US" sz="2000" dirty="0">
                <a:solidFill>
                  <a:schemeClr val="bg1">
                    <a:lumMod val="95000"/>
                  </a:schemeClr>
                </a:solidFill>
              </a:rPr>
              <a:t> </a:t>
            </a:r>
            <a:r>
              <a:rPr lang="en-US" sz="2000" dirty="0" err="1">
                <a:solidFill>
                  <a:schemeClr val="bg1">
                    <a:lumMod val="95000"/>
                  </a:schemeClr>
                </a:solidFill>
              </a:rPr>
              <a:t>একসাথে</a:t>
            </a:r>
            <a:r>
              <a:rPr lang="en-US" sz="2000" dirty="0">
                <a:solidFill>
                  <a:schemeClr val="bg1">
                    <a:lumMod val="95000"/>
                  </a:schemeClr>
                </a:solidFill>
              </a:rPr>
              <a:t> </a:t>
            </a:r>
            <a:r>
              <a:rPr lang="en-US" sz="2000" dirty="0" err="1">
                <a:solidFill>
                  <a:schemeClr val="bg1">
                    <a:lumMod val="95000"/>
                  </a:schemeClr>
                </a:solidFill>
              </a:rPr>
              <a:t>সংযগ</a:t>
            </a:r>
            <a:r>
              <a:rPr lang="en-US" sz="2000" dirty="0">
                <a:solidFill>
                  <a:schemeClr val="bg1">
                    <a:lumMod val="95000"/>
                  </a:schemeClr>
                </a:solidFill>
              </a:rPr>
              <a:t> </a:t>
            </a:r>
            <a:r>
              <a:rPr lang="en-US" sz="2000" dirty="0" err="1">
                <a:solidFill>
                  <a:schemeClr val="bg1">
                    <a:lumMod val="95000"/>
                  </a:schemeClr>
                </a:solidFill>
              </a:rPr>
              <a:t>দিতে</a:t>
            </a:r>
            <a:r>
              <a:rPr lang="en-US" sz="2000" dirty="0">
                <a:solidFill>
                  <a:schemeClr val="bg1">
                    <a:lumMod val="95000"/>
                  </a:schemeClr>
                </a:solidFill>
              </a:rPr>
              <a:t> </a:t>
            </a:r>
            <a:r>
              <a:rPr lang="en-US" sz="2000" dirty="0" err="1">
                <a:solidFill>
                  <a:schemeClr val="bg1">
                    <a:lumMod val="95000"/>
                  </a:schemeClr>
                </a:solidFill>
              </a:rPr>
              <a:t>হবে</a:t>
            </a:r>
            <a:r>
              <a:rPr lang="en-US" sz="2000" dirty="0">
                <a:solidFill>
                  <a:schemeClr val="bg1">
                    <a:lumMod val="95000"/>
                  </a:schemeClr>
                </a:solidFill>
              </a:rPr>
              <a:t> ।</a:t>
            </a:r>
          </a:p>
          <a:p>
            <a:endParaRPr lang="en-US" sz="2000" dirty="0">
              <a:solidFill>
                <a:schemeClr val="bg1">
                  <a:lumMod val="95000"/>
                </a:schemeClr>
              </a:solidFill>
            </a:endParaRPr>
          </a:p>
        </p:txBody>
      </p:sp>
    </p:spTree>
    <p:extLst>
      <p:ext uri="{BB962C8B-B14F-4D97-AF65-F5344CB8AC3E}">
        <p14:creationId xmlns:p14="http://schemas.microsoft.com/office/powerpoint/2010/main" val="372327781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10"/>
                                        </p:tgtEl>
                                        <p:attrNameLst>
                                          <p:attrName>ppt_y</p:attrName>
                                        </p:attrNameLst>
                                      </p:cBhvr>
                                      <p:tavLst>
                                        <p:tav tm="0">
                                          <p:val>
                                            <p:strVal val="#ppt_y"/>
                                          </p:val>
                                        </p:tav>
                                        <p:tav tm="100000">
                                          <p:val>
                                            <p:strVal val="#ppt_y"/>
                                          </p:val>
                                        </p:tav>
                                      </p:tavLst>
                                    </p:anim>
                                    <p:anim calcmode="lin" valueType="num">
                                      <p:cBhvr>
                                        <p:cTn id="9" dur="2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3"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1+#ppt_w/2"/>
                                          </p:val>
                                        </p:tav>
                                        <p:tav tm="100000">
                                          <p:val>
                                            <p:strVal val="#ppt_x"/>
                                          </p:val>
                                        </p:tav>
                                      </p:tavLst>
                                    </p:anim>
                                    <p:anim calcmode="lin" valueType="num">
                                      <p:cBhvr additive="base">
                                        <p:cTn id="17"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 calcmode="lin" valueType="num">
                                      <p:cBhvr>
                                        <p:cTn id="22" dur="25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3" dur="250" fill="hold"/>
                                        <p:tgtEl>
                                          <p:spTgt spid="17"/>
                                        </p:tgtEl>
                                        <p:attrNameLst>
                                          <p:attrName>ppt_y</p:attrName>
                                        </p:attrNameLst>
                                      </p:cBhvr>
                                      <p:tavLst>
                                        <p:tav tm="0">
                                          <p:val>
                                            <p:strVal val="#ppt_y"/>
                                          </p:val>
                                        </p:tav>
                                        <p:tav tm="100000">
                                          <p:val>
                                            <p:strVal val="#ppt_y"/>
                                          </p:val>
                                        </p:tav>
                                      </p:tavLst>
                                    </p:anim>
                                    <p:anim calcmode="lin" valueType="num">
                                      <p:cBhvr>
                                        <p:cTn id="24" dur="25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5" dur="25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6" dur="250" tmFilter="0,0; .5, 1; 1, 1"/>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9004E-4721-AD01-FA41-98065E5B1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4563163-654C-287C-ED43-84133F162D7F}"/>
              </a:ext>
            </a:extLst>
          </p:cNvPr>
          <p:cNvSpPr/>
          <p:nvPr/>
        </p:nvSpPr>
        <p:spPr>
          <a:xfrm>
            <a:off x="0" y="0"/>
            <a:ext cx="12192000" cy="6858000"/>
          </a:xfrm>
          <a:prstGeom prst="rect">
            <a:avLst/>
          </a:prstGeom>
          <a:solidFill>
            <a:srgbClr val="4472C4">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EBCB2F-F24A-CD2E-6593-12AABD4BAB83}"/>
              </a:ext>
            </a:extLst>
          </p:cNvPr>
          <p:cNvSpPr txBox="1"/>
          <p:nvPr/>
        </p:nvSpPr>
        <p:spPr>
          <a:xfrm>
            <a:off x="872455" y="1873034"/>
            <a:ext cx="3246539" cy="1077218"/>
          </a:xfrm>
          <a:prstGeom prst="rect">
            <a:avLst/>
          </a:prstGeom>
          <a:noFill/>
        </p:spPr>
        <p:txBody>
          <a:bodyPr wrap="square" rtlCol="0">
            <a:spAutoFit/>
          </a:bodyPr>
          <a:lstStyle/>
          <a:p>
            <a:r>
              <a:rPr lang="en-US" sz="3200" b="1" dirty="0">
                <a:solidFill>
                  <a:schemeClr val="bg1"/>
                </a:solidFill>
                <a:latin typeface="Arial Rounded MT Bold" panose="020F0704030504030204" pitchFamily="34" charset="0"/>
              </a:rPr>
              <a:t>Servo Motor :</a:t>
            </a:r>
          </a:p>
          <a:p>
            <a:endParaRPr lang="en-US" sz="3200" dirty="0"/>
          </a:p>
        </p:txBody>
      </p:sp>
      <p:sp>
        <p:nvSpPr>
          <p:cNvPr id="6" name="TextBox 5">
            <a:extLst>
              <a:ext uri="{FF2B5EF4-FFF2-40B4-BE49-F238E27FC236}">
                <a16:creationId xmlns:a16="http://schemas.microsoft.com/office/drawing/2014/main" id="{CF69A772-412C-545B-D765-F7B720D1858B}"/>
              </a:ext>
            </a:extLst>
          </p:cNvPr>
          <p:cNvSpPr txBox="1"/>
          <p:nvPr/>
        </p:nvSpPr>
        <p:spPr>
          <a:xfrm>
            <a:off x="872455" y="2961314"/>
            <a:ext cx="6182686" cy="1631216"/>
          </a:xfrm>
          <a:prstGeom prst="rect">
            <a:avLst/>
          </a:prstGeom>
          <a:noFill/>
        </p:spPr>
        <p:txBody>
          <a:bodyPr wrap="square" rtlCol="0">
            <a:spAutoFit/>
          </a:bodyPr>
          <a:lstStyle/>
          <a:p>
            <a:r>
              <a:rPr lang="en-US" sz="2000" b="0" i="0" dirty="0">
                <a:solidFill>
                  <a:schemeClr val="bg1">
                    <a:lumMod val="95000"/>
                  </a:schemeClr>
                </a:solidFill>
                <a:effectLst/>
                <a:latin typeface="Google Sans"/>
              </a:rPr>
              <a:t>Servo Motor</a:t>
            </a:r>
            <a:r>
              <a:rPr lang="as-IN" sz="2000" b="0" i="0" dirty="0">
                <a:solidFill>
                  <a:schemeClr val="bg1">
                    <a:lumMod val="95000"/>
                  </a:schemeClr>
                </a:solidFill>
                <a:effectLst/>
                <a:latin typeface="Google Sans"/>
              </a:rPr>
              <a:t> এক ধরনের ইন্ডাকশন মোটর।অন্য </a:t>
            </a:r>
            <a:r>
              <a:rPr lang="en-US" sz="2000" b="0" i="0" dirty="0">
                <a:solidFill>
                  <a:schemeClr val="bg1">
                    <a:lumMod val="95000"/>
                  </a:schemeClr>
                </a:solidFill>
                <a:effectLst/>
                <a:latin typeface="Google Sans"/>
              </a:rPr>
              <a:t>Motor </a:t>
            </a:r>
            <a:r>
              <a:rPr lang="en-US" sz="2000" b="0" i="0" dirty="0" err="1">
                <a:solidFill>
                  <a:schemeClr val="bg1">
                    <a:lumMod val="95000"/>
                  </a:schemeClr>
                </a:solidFill>
                <a:effectLst/>
                <a:latin typeface="Google Sans"/>
              </a:rPr>
              <a:t>এর</a:t>
            </a:r>
            <a:r>
              <a:rPr lang="as-IN" sz="2000" b="0" i="0" dirty="0">
                <a:solidFill>
                  <a:schemeClr val="bg1">
                    <a:lumMod val="95000"/>
                  </a:schemeClr>
                </a:solidFill>
                <a:effectLst/>
                <a:latin typeface="Google Sans"/>
              </a:rPr>
              <a:t> থেকে এর ভিন্নতা হল, এটিকে</a:t>
            </a:r>
            <a:r>
              <a:rPr lang="en-US" sz="2000" b="0" i="0" dirty="0">
                <a:solidFill>
                  <a:schemeClr val="bg1">
                    <a:lumMod val="95000"/>
                  </a:schemeClr>
                </a:solidFill>
                <a:effectLst/>
                <a:latin typeface="Google Sans"/>
              </a:rPr>
              <a:t> </a:t>
            </a:r>
            <a:r>
              <a:rPr lang="as-IN" sz="2000" b="0" i="0" dirty="0">
                <a:solidFill>
                  <a:schemeClr val="bg1">
                    <a:lumMod val="95000"/>
                  </a:schemeClr>
                </a:solidFill>
                <a:effectLst/>
                <a:latin typeface="Google Sans"/>
              </a:rPr>
              <a:t>সারভো ড্রাইভের মাধ্যমে এর রেঞ্জের মধ্যে যে কোনও স্পীডে চাতে </a:t>
            </a:r>
            <a:r>
              <a:rPr lang="en-US" sz="2000" b="0" i="0" dirty="0" err="1">
                <a:solidFill>
                  <a:schemeClr val="bg1">
                    <a:lumMod val="95000"/>
                  </a:schemeClr>
                </a:solidFill>
                <a:effectLst/>
                <a:latin typeface="Google Sans"/>
              </a:rPr>
              <a:t>পারে</a:t>
            </a:r>
            <a:r>
              <a:rPr lang="as-IN" sz="2000" b="0" i="0" dirty="0">
                <a:solidFill>
                  <a:schemeClr val="bg1">
                    <a:lumMod val="95000"/>
                  </a:schemeClr>
                </a:solidFill>
                <a:effectLst/>
                <a:latin typeface="Google Sans"/>
              </a:rPr>
              <a:t>, যে কোন সময় এক্সেলেরেট বা ডিসেলেরেট বা থামাতে </a:t>
            </a:r>
            <a:r>
              <a:rPr lang="en-US" sz="2000" b="0" i="0" dirty="0" err="1">
                <a:solidFill>
                  <a:schemeClr val="bg1">
                    <a:lumMod val="95000"/>
                  </a:schemeClr>
                </a:solidFill>
                <a:effectLst/>
                <a:latin typeface="Google Sans"/>
              </a:rPr>
              <a:t>পারে</a:t>
            </a:r>
            <a:r>
              <a:rPr lang="as-IN" sz="2000" b="0" i="0" dirty="0">
                <a:solidFill>
                  <a:schemeClr val="bg1">
                    <a:lumMod val="95000"/>
                  </a:schemeClr>
                </a:solidFill>
                <a:effectLst/>
                <a:latin typeface="Google Sans"/>
              </a:rPr>
              <a:t>, এমনকি ১ ডিগ্রি ২ ডিগ্রি </a:t>
            </a:r>
            <a:r>
              <a:rPr lang="en-US" sz="2000" dirty="0" err="1">
                <a:solidFill>
                  <a:schemeClr val="bg1">
                    <a:lumMod val="95000"/>
                  </a:schemeClr>
                </a:solidFill>
                <a:latin typeface="Google Sans"/>
              </a:rPr>
              <a:t>ঘুরানো</a:t>
            </a:r>
            <a:r>
              <a:rPr lang="en-US" sz="2000" dirty="0">
                <a:solidFill>
                  <a:schemeClr val="bg1">
                    <a:lumMod val="95000"/>
                  </a:schemeClr>
                </a:solidFill>
                <a:latin typeface="Google Sans"/>
              </a:rPr>
              <a:t> </a:t>
            </a:r>
            <a:r>
              <a:rPr lang="en-US" sz="2000" dirty="0" err="1">
                <a:solidFill>
                  <a:schemeClr val="bg1">
                    <a:lumMod val="95000"/>
                  </a:schemeClr>
                </a:solidFill>
                <a:latin typeface="Google Sans"/>
              </a:rPr>
              <a:t>যায়</a:t>
            </a:r>
            <a:r>
              <a:rPr lang="as-IN" sz="2000" b="0" i="0" dirty="0">
                <a:solidFill>
                  <a:schemeClr val="bg1">
                    <a:lumMod val="95000"/>
                  </a:schemeClr>
                </a:solidFill>
                <a:effectLst/>
                <a:latin typeface="Google Sans"/>
              </a:rPr>
              <a:t>।</a:t>
            </a:r>
            <a:r>
              <a:rPr lang="en-US" sz="2000" b="0" i="0" dirty="0">
                <a:solidFill>
                  <a:schemeClr val="bg1">
                    <a:lumMod val="95000"/>
                  </a:schemeClr>
                </a:solidFill>
                <a:effectLst/>
                <a:latin typeface="Google Sans"/>
              </a:rPr>
              <a:t> </a:t>
            </a:r>
            <a:endParaRPr lang="en-US" sz="2000" dirty="0">
              <a:solidFill>
                <a:schemeClr val="bg1">
                  <a:lumMod val="95000"/>
                </a:schemeClr>
              </a:solidFill>
            </a:endParaRPr>
          </a:p>
        </p:txBody>
      </p:sp>
      <p:pic>
        <p:nvPicPr>
          <p:cNvPr id="8" name="Picture 7">
            <a:extLst>
              <a:ext uri="{FF2B5EF4-FFF2-40B4-BE49-F238E27FC236}">
                <a16:creationId xmlns:a16="http://schemas.microsoft.com/office/drawing/2014/main" id="{FE5CD45B-A231-FE18-47D5-52F39FE12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306" y="1873034"/>
            <a:ext cx="3767879" cy="3111932"/>
          </a:xfrm>
          <a:prstGeom prst="rect">
            <a:avLst/>
          </a:prstGeom>
          <a:ln>
            <a:noFill/>
          </a:ln>
          <a:effectLst>
            <a:softEdge rad="112500"/>
          </a:effectLst>
        </p:spPr>
      </p:pic>
    </p:spTree>
    <p:extLst>
      <p:ext uri="{BB962C8B-B14F-4D97-AF65-F5344CB8AC3E}">
        <p14:creationId xmlns:p14="http://schemas.microsoft.com/office/powerpoint/2010/main" val="9674552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6"/>
                                        </p:tgtEl>
                                        <p:attrNameLst>
                                          <p:attrName>ppt_y</p:attrName>
                                        </p:attrNameLst>
                                      </p:cBhvr>
                                      <p:tavLst>
                                        <p:tav tm="0">
                                          <p:val>
                                            <p:strVal val="#ppt_y"/>
                                          </p:val>
                                        </p:tav>
                                        <p:tav tm="100000">
                                          <p:val>
                                            <p:strVal val="#ppt_y"/>
                                          </p:val>
                                        </p:tav>
                                      </p:tavLst>
                                    </p:anim>
                                    <p:anim calcmode="lin" valueType="num">
                                      <p:cBhvr>
                                        <p:cTn id="9"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6"/>
                                        </p:tgtEl>
                                      </p:cBhvr>
                                    </p:animEffect>
                                  </p:childTnLst>
                                </p:cTn>
                              </p:par>
                              <p:par>
                                <p:cTn id="12" presetID="22" presetClass="entr" presetSubtype="4"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D5681-B671-91E3-6ADA-B4143AA57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7C5E0D73-3141-EF51-B652-33EC821FBFD6}"/>
              </a:ext>
            </a:extLst>
          </p:cNvPr>
          <p:cNvSpPr/>
          <p:nvPr/>
        </p:nvSpPr>
        <p:spPr>
          <a:xfrm>
            <a:off x="1" y="0"/>
            <a:ext cx="12192000" cy="6858000"/>
          </a:xfrm>
          <a:prstGeom prst="rect">
            <a:avLst/>
          </a:prstGeom>
          <a:solidFill>
            <a:srgbClr val="4472C4">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E888E0-3B7D-E5D2-56C0-CF9A139A607B}"/>
              </a:ext>
            </a:extLst>
          </p:cNvPr>
          <p:cNvSpPr txBox="1"/>
          <p:nvPr/>
        </p:nvSpPr>
        <p:spPr>
          <a:xfrm>
            <a:off x="478172" y="1937857"/>
            <a:ext cx="5290657" cy="584775"/>
          </a:xfrm>
          <a:prstGeom prst="rect">
            <a:avLst/>
          </a:prstGeom>
          <a:noFill/>
        </p:spPr>
        <p:txBody>
          <a:bodyPr wrap="square" rtlCol="0">
            <a:spAutoFit/>
          </a:bodyPr>
          <a:lstStyle/>
          <a:p>
            <a:r>
              <a:rPr lang="en-US" sz="3200" b="1" dirty="0">
                <a:solidFill>
                  <a:schemeClr val="bg1"/>
                </a:solidFill>
                <a:latin typeface="Arial Rounded MT Bold" panose="020F0704030504030204" pitchFamily="34" charset="0"/>
              </a:rPr>
              <a:t>HC-05 Bluetooth Module :</a:t>
            </a:r>
          </a:p>
        </p:txBody>
      </p:sp>
      <p:sp>
        <p:nvSpPr>
          <p:cNvPr id="6" name="TextBox 5">
            <a:extLst>
              <a:ext uri="{FF2B5EF4-FFF2-40B4-BE49-F238E27FC236}">
                <a16:creationId xmlns:a16="http://schemas.microsoft.com/office/drawing/2014/main" id="{5FCEF78B-830D-EF0B-947B-C98305884178}"/>
              </a:ext>
            </a:extLst>
          </p:cNvPr>
          <p:cNvSpPr txBox="1"/>
          <p:nvPr/>
        </p:nvSpPr>
        <p:spPr>
          <a:xfrm>
            <a:off x="478172" y="2889871"/>
            <a:ext cx="7088698" cy="1631216"/>
          </a:xfrm>
          <a:prstGeom prst="rect">
            <a:avLst/>
          </a:prstGeom>
          <a:noFill/>
        </p:spPr>
        <p:txBody>
          <a:bodyPr wrap="square" rtlCol="0">
            <a:spAutoFit/>
          </a:bodyPr>
          <a:lstStyle/>
          <a:p>
            <a:r>
              <a:rPr lang="en-US" sz="2000" b="0" i="0" dirty="0">
                <a:solidFill>
                  <a:schemeClr val="bg1">
                    <a:lumMod val="95000"/>
                  </a:schemeClr>
                </a:solidFill>
                <a:effectLst/>
                <a:latin typeface="Google Sans"/>
              </a:rPr>
              <a:t>HC -05 </a:t>
            </a:r>
            <a:r>
              <a:rPr lang="as-IN" sz="2000" b="0" i="0" dirty="0">
                <a:solidFill>
                  <a:schemeClr val="bg1">
                    <a:lumMod val="95000"/>
                  </a:schemeClr>
                </a:solidFill>
                <a:effectLst/>
                <a:latin typeface="Google Sans"/>
              </a:rPr>
              <a:t>মডিউলটি ব্লুটুথ </a:t>
            </a:r>
            <a:r>
              <a:rPr lang="en-US" sz="2000" b="0" i="0" dirty="0">
                <a:solidFill>
                  <a:schemeClr val="bg1">
                    <a:lumMod val="95000"/>
                  </a:schemeClr>
                </a:solidFill>
                <a:effectLst/>
                <a:latin typeface="Google Sans"/>
              </a:rPr>
              <a:t>SPP (Serial Port</a:t>
            </a:r>
            <a:r>
              <a:rPr lang="as-IN" sz="2000" b="0" i="0" dirty="0">
                <a:solidFill>
                  <a:schemeClr val="bg1">
                    <a:lumMod val="95000"/>
                  </a:schemeClr>
                </a:solidFill>
                <a:effectLst/>
                <a:latin typeface="Google Sans"/>
              </a:rPr>
              <a:t>)মডিউল ব্যবহার করে, যা স্বচ্ছ ওয়্যারল্যাস সিরিয়াল সংযোগ সেটআপের জন্য ডিজাইন করা হয়েছে।</a:t>
            </a:r>
            <a:r>
              <a:rPr lang="en-US" sz="2000" b="0" i="0" dirty="0">
                <a:solidFill>
                  <a:schemeClr val="bg1">
                    <a:lumMod val="95000"/>
                  </a:schemeClr>
                </a:solidFill>
                <a:effectLst/>
                <a:latin typeface="Google Sans"/>
              </a:rPr>
              <a:t>HC-5 </a:t>
            </a:r>
            <a:r>
              <a:rPr lang="as-IN" sz="2000" b="0" i="0" dirty="0">
                <a:solidFill>
                  <a:schemeClr val="bg1">
                    <a:lumMod val="95000"/>
                  </a:schemeClr>
                </a:solidFill>
                <a:effectLst/>
                <a:latin typeface="Google Sans"/>
              </a:rPr>
              <a:t>ব্লুটুথ মডিউলটি মাস্টার বা স্লেভ কনফিগারেশনে ব্যবহার করা যেতে পারে, এটি ওয়্যারলেস যোগাযোগের জন্য একটি দুর্দান্ত সমাধান।</a:t>
            </a:r>
            <a:endParaRPr lang="en-US" sz="2000" dirty="0">
              <a:solidFill>
                <a:schemeClr val="bg1">
                  <a:lumMod val="95000"/>
                </a:schemeClr>
              </a:solidFill>
            </a:endParaRPr>
          </a:p>
        </p:txBody>
      </p:sp>
      <p:pic>
        <p:nvPicPr>
          <p:cNvPr id="8" name="Picture 7">
            <a:extLst>
              <a:ext uri="{FF2B5EF4-FFF2-40B4-BE49-F238E27FC236}">
                <a16:creationId xmlns:a16="http://schemas.microsoft.com/office/drawing/2014/main" id="{94F38179-5AA6-FDCE-7AD8-22E62DCC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627" y="1937857"/>
            <a:ext cx="4023360" cy="2746587"/>
          </a:xfrm>
          <a:prstGeom prst="rect">
            <a:avLst/>
          </a:prstGeom>
          <a:ln>
            <a:noFill/>
          </a:ln>
          <a:effectLst>
            <a:softEdge rad="635000"/>
          </a:effectLst>
        </p:spPr>
      </p:pic>
    </p:spTree>
    <p:extLst>
      <p:ext uri="{BB962C8B-B14F-4D97-AF65-F5344CB8AC3E}">
        <p14:creationId xmlns:p14="http://schemas.microsoft.com/office/powerpoint/2010/main" val="3936332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619</TotalTime>
  <Words>628</Words>
  <Application>Microsoft Office PowerPoint</Application>
  <PresentationFormat>Widescreen</PresentationFormat>
  <Paragraphs>66</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-apple-system</vt:lpstr>
      <vt:lpstr>Arial</vt:lpstr>
      <vt:lpstr>Arial Black</vt:lpstr>
      <vt:lpstr>Arial Rounded MT Bold</vt:lpstr>
      <vt:lpstr>Bahnschrift</vt:lpstr>
      <vt:lpstr>Bahnschrift Light Condensed</vt:lpstr>
      <vt:lpstr>Berlin Sans FB</vt:lpstr>
      <vt:lpstr>Calibri</vt:lpstr>
      <vt:lpstr>Calibri Light</vt:lpstr>
      <vt:lpstr>Google Sans</vt:lpstr>
      <vt:lpstr>vrinda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Abidur Rahman</dc:creator>
  <cp:lastModifiedBy>Abidur Rahman</cp:lastModifiedBy>
  <cp:revision>8</cp:revision>
  <dcterms:created xsi:type="dcterms:W3CDTF">2023-03-01T17:53:39Z</dcterms:created>
  <dcterms:modified xsi:type="dcterms:W3CDTF">2023-03-05T05:36:33Z</dcterms:modified>
</cp:coreProperties>
</file>